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9.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6" r:id="rId5"/>
  </p:sldMasterIdLst>
  <p:notesMasterIdLst>
    <p:notesMasterId r:id="rId25"/>
  </p:notesMasterIdLst>
  <p:sldIdLst>
    <p:sldId id="257" r:id="rId6"/>
    <p:sldId id="288" r:id="rId7"/>
    <p:sldId id="308" r:id="rId8"/>
    <p:sldId id="309" r:id="rId9"/>
    <p:sldId id="310" r:id="rId10"/>
    <p:sldId id="307" r:id="rId11"/>
    <p:sldId id="256" r:id="rId12"/>
    <p:sldId id="305" r:id="rId13"/>
    <p:sldId id="303" r:id="rId14"/>
    <p:sldId id="291" r:id="rId15"/>
    <p:sldId id="301" r:id="rId16"/>
    <p:sldId id="292" r:id="rId17"/>
    <p:sldId id="289" r:id="rId18"/>
    <p:sldId id="311" r:id="rId19"/>
    <p:sldId id="280" r:id="rId20"/>
    <p:sldId id="304" r:id="rId21"/>
    <p:sldId id="294" r:id="rId22"/>
    <p:sldId id="290" r:id="rId23"/>
    <p:sldId id="287" r:id="rId24"/>
  </p:sldIdLst>
  <p:sldSz cx="9144000" cy="6858000" type="screen4x3"/>
  <p:notesSz cx="9144000" cy="6858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76">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rtese Mariantonietta" initials="CM" lastIdx="1" clrIdx="0">
    <p:extLst>
      <p:ext uri="{19B8F6BF-5375-455C-9EA6-DF929625EA0E}">
        <p15:presenceInfo xmlns:p15="http://schemas.microsoft.com/office/powerpoint/2012/main" userId="S::MCortese.ext@lavoro.gov.it::158d0eda-4852-487d-aac1-a5de1aedeeb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25E5076-3810-47DD-B79F-674D7AD40C01}" styleName="Stile scuro 1 - Color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Stile scuro 1 - Colore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Stile medio 4 - Color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Stile medio 4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DBED569-4797-4DF1-A0F4-6AAB3CD982D8}" styleName="Stile chiaro 3 - Colore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097" autoAdjust="0"/>
  </p:normalViewPr>
  <p:slideViewPr>
    <p:cSldViewPr>
      <p:cViewPr varScale="1">
        <p:scale>
          <a:sx n="66" d="100"/>
          <a:sy n="66" d="100"/>
        </p:scale>
        <p:origin x="1858" y="48"/>
      </p:cViewPr>
      <p:guideLst>
        <p:guide orient="horz" pos="2976"/>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Cartel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Cartel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Cartel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Cartel1"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Lavori2024\MLPS_Sistema%20flussi\Elaborazione%20dati%20Flussi\Per%20Mantovano.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Lavori2024\MLPS_Sistema%20flussi\Elaborazione%20dati%20Flussi\Per%20Mantovano.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Lavori2024\MLPS_Sistema%20flussi\Elaborazione%20dati%20Flussi\Per%20Mantovano.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6634621995642"/>
          <c:y val="7.8626838823985634E-2"/>
          <c:w val="0.77178689318042115"/>
          <c:h val="0.62637730639196221"/>
        </c:manualLayout>
      </c:layout>
      <c:barChart>
        <c:barDir val="col"/>
        <c:grouping val="stacked"/>
        <c:varyColors val="0"/>
        <c:ser>
          <c:idx val="0"/>
          <c:order val="0"/>
          <c:tx>
            <c:strRef>
              <c:f>Foglio2!$J$40</c:f>
              <c:strCache>
                <c:ptCount val="1"/>
                <c:pt idx="0">
                  <c:v>Edilizia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Foglio2!$K$39:$L$39</c:f>
              <c:numCache>
                <c:formatCode>General</c:formatCode>
                <c:ptCount val="2"/>
                <c:pt idx="0">
                  <c:v>2024</c:v>
                </c:pt>
                <c:pt idx="1">
                  <c:v>2023</c:v>
                </c:pt>
              </c:numCache>
            </c:numRef>
          </c:cat>
          <c:val>
            <c:numRef>
              <c:f>Foglio2!$K$40:$L$40</c:f>
              <c:numCache>
                <c:formatCode>0.0%</c:formatCode>
                <c:ptCount val="2"/>
                <c:pt idx="0">
                  <c:v>0.66500000000000004</c:v>
                </c:pt>
                <c:pt idx="1">
                  <c:v>0.67900000000000005</c:v>
                </c:pt>
              </c:numCache>
            </c:numRef>
          </c:val>
          <c:extLst>
            <c:ext xmlns:c16="http://schemas.microsoft.com/office/drawing/2014/chart" uri="{C3380CC4-5D6E-409C-BE32-E72D297353CC}">
              <c16:uniqueId val="{00000000-7BF1-4780-A3BA-7C5B3D31D308}"/>
            </c:ext>
          </c:extLst>
        </c:ser>
        <c:ser>
          <c:idx val="1"/>
          <c:order val="1"/>
          <c:tx>
            <c:strRef>
              <c:f>Foglio2!$J$41</c:f>
              <c:strCache>
                <c:ptCount val="1"/>
                <c:pt idx="0">
                  <c:v>Altri settori</c:v>
                </c:pt>
              </c:strCache>
            </c:strRef>
          </c:tx>
          <c:spPr>
            <a:solidFill>
              <a:schemeClr val="accent2"/>
            </a:solidFill>
            <a:ln>
              <a:noFill/>
            </a:ln>
            <a:effectLst/>
          </c:spPr>
          <c:invertIfNegative val="0"/>
          <c:cat>
            <c:numRef>
              <c:f>Foglio2!$K$39:$L$39</c:f>
              <c:numCache>
                <c:formatCode>General</c:formatCode>
                <c:ptCount val="2"/>
                <c:pt idx="0">
                  <c:v>2024</c:v>
                </c:pt>
                <c:pt idx="1">
                  <c:v>2023</c:v>
                </c:pt>
              </c:numCache>
            </c:numRef>
          </c:cat>
          <c:val>
            <c:numRef>
              <c:f>Foglio2!$K$41:$L$41</c:f>
              <c:numCache>
                <c:formatCode>0.0%</c:formatCode>
                <c:ptCount val="2"/>
                <c:pt idx="0">
                  <c:v>0.33499999999999996</c:v>
                </c:pt>
                <c:pt idx="1">
                  <c:v>0.32099999999999995</c:v>
                </c:pt>
              </c:numCache>
            </c:numRef>
          </c:val>
          <c:extLst>
            <c:ext xmlns:c16="http://schemas.microsoft.com/office/drawing/2014/chart" uri="{C3380CC4-5D6E-409C-BE32-E72D297353CC}">
              <c16:uniqueId val="{00000001-7BF1-4780-A3BA-7C5B3D31D308}"/>
            </c:ext>
          </c:extLst>
        </c:ser>
        <c:dLbls>
          <c:showLegendKey val="0"/>
          <c:showVal val="0"/>
          <c:showCatName val="0"/>
          <c:showSerName val="0"/>
          <c:showPercent val="0"/>
          <c:showBubbleSize val="0"/>
        </c:dLbls>
        <c:gapWidth val="150"/>
        <c:overlap val="100"/>
        <c:axId val="772812552"/>
        <c:axId val="772815432"/>
      </c:barChart>
      <c:catAx>
        <c:axId val="772812552"/>
        <c:scaling>
          <c:orientation val="minMax"/>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772815432"/>
        <c:crosses val="autoZero"/>
        <c:auto val="1"/>
        <c:lblAlgn val="ctr"/>
        <c:lblOffset val="100"/>
        <c:noMultiLvlLbl val="0"/>
      </c:catAx>
      <c:valAx>
        <c:axId val="772815432"/>
        <c:scaling>
          <c:orientation val="minMax"/>
          <c:max val="1"/>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772812552"/>
        <c:crosses val="autoZero"/>
        <c:crossBetween val="between"/>
      </c:valAx>
      <c:spPr>
        <a:noFill/>
        <a:ln>
          <a:noFill/>
        </a:ln>
        <a:effectLst/>
      </c:spPr>
    </c:plotArea>
    <c:legend>
      <c:legendPos val="b"/>
      <c:layout>
        <c:manualLayout>
          <c:xMode val="edge"/>
          <c:yMode val="edge"/>
          <c:x val="0.26554859764287186"/>
          <c:y val="0.85344283682482647"/>
          <c:w val="0.59858365367793265"/>
          <c:h val="0.1465571631751735"/>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3175">
      <a:solidFill>
        <a:schemeClr val="accent1">
          <a:lumMod val="20000"/>
          <a:lumOff val="80000"/>
        </a:schemeClr>
      </a:solidFill>
    </a:ln>
    <a:effectLst/>
  </c:spPr>
  <c:txPr>
    <a:bodyPr/>
    <a:lstStyle/>
    <a:p>
      <a:pPr>
        <a:defRPr/>
      </a:pPr>
      <a:endParaRPr lang="it-I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Foglio2!$M$4</c:f>
              <c:strCache>
                <c:ptCount val="1"/>
                <c:pt idx="0">
                  <c:v>BANGLADESH</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Foglio2!$N$3:$O$3</c:f>
              <c:numCache>
                <c:formatCode>General</c:formatCode>
                <c:ptCount val="2"/>
                <c:pt idx="0">
                  <c:v>2024</c:v>
                </c:pt>
                <c:pt idx="1">
                  <c:v>2023</c:v>
                </c:pt>
              </c:numCache>
            </c:numRef>
          </c:cat>
          <c:val>
            <c:numRef>
              <c:f>Foglio2!$N$4:$O$4</c:f>
              <c:numCache>
                <c:formatCode>0.0%</c:formatCode>
                <c:ptCount val="2"/>
                <c:pt idx="0">
                  <c:v>0.5046743825902682</c:v>
                </c:pt>
                <c:pt idx="1">
                  <c:v>0.63090567419550847</c:v>
                </c:pt>
              </c:numCache>
            </c:numRef>
          </c:val>
          <c:extLst>
            <c:ext xmlns:c16="http://schemas.microsoft.com/office/drawing/2014/chart" uri="{C3380CC4-5D6E-409C-BE32-E72D297353CC}">
              <c16:uniqueId val="{00000000-8BF5-462B-8F46-59C3B8BA7EFF}"/>
            </c:ext>
          </c:extLst>
        </c:ser>
        <c:ser>
          <c:idx val="1"/>
          <c:order val="1"/>
          <c:tx>
            <c:strRef>
              <c:f>Foglio2!$M$5</c:f>
              <c:strCache>
                <c:ptCount val="1"/>
                <c:pt idx="0">
                  <c:v>Altre cittadinanze</c:v>
                </c:pt>
              </c:strCache>
            </c:strRef>
          </c:tx>
          <c:spPr>
            <a:solidFill>
              <a:schemeClr val="accent2"/>
            </a:solidFill>
            <a:ln>
              <a:noFill/>
            </a:ln>
            <a:effectLst/>
          </c:spPr>
          <c:invertIfNegative val="0"/>
          <c:cat>
            <c:numRef>
              <c:f>Foglio2!$N$3:$O$3</c:f>
              <c:numCache>
                <c:formatCode>General</c:formatCode>
                <c:ptCount val="2"/>
                <c:pt idx="0">
                  <c:v>2024</c:v>
                </c:pt>
                <c:pt idx="1">
                  <c:v>2023</c:v>
                </c:pt>
              </c:numCache>
            </c:numRef>
          </c:cat>
          <c:val>
            <c:numRef>
              <c:f>Foglio2!$N$5:$O$5</c:f>
              <c:numCache>
                <c:formatCode>0.0%</c:formatCode>
                <c:ptCount val="2"/>
                <c:pt idx="0">
                  <c:v>0.4953256174097318</c:v>
                </c:pt>
                <c:pt idx="1">
                  <c:v>0.36909432580449153</c:v>
                </c:pt>
              </c:numCache>
            </c:numRef>
          </c:val>
          <c:extLst>
            <c:ext xmlns:c16="http://schemas.microsoft.com/office/drawing/2014/chart" uri="{C3380CC4-5D6E-409C-BE32-E72D297353CC}">
              <c16:uniqueId val="{00000001-8BF5-462B-8F46-59C3B8BA7EFF}"/>
            </c:ext>
          </c:extLst>
        </c:ser>
        <c:dLbls>
          <c:showLegendKey val="0"/>
          <c:showVal val="0"/>
          <c:showCatName val="0"/>
          <c:showSerName val="0"/>
          <c:showPercent val="0"/>
          <c:showBubbleSize val="0"/>
        </c:dLbls>
        <c:gapWidth val="150"/>
        <c:overlap val="100"/>
        <c:axId val="772812552"/>
        <c:axId val="772815432"/>
      </c:barChart>
      <c:catAx>
        <c:axId val="772812552"/>
        <c:scaling>
          <c:orientation val="minMax"/>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772815432"/>
        <c:crosses val="autoZero"/>
        <c:auto val="1"/>
        <c:lblAlgn val="ctr"/>
        <c:lblOffset val="100"/>
        <c:noMultiLvlLbl val="0"/>
      </c:catAx>
      <c:valAx>
        <c:axId val="772815432"/>
        <c:scaling>
          <c:orientation val="minMax"/>
          <c:max val="1"/>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7728125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6350">
      <a:solidFill>
        <a:schemeClr val="tx2">
          <a:lumMod val="20000"/>
          <a:lumOff val="80000"/>
        </a:schemeClr>
      </a:solidFill>
      <a:prstDash val="sysDot"/>
    </a:ln>
    <a:effectLst/>
  </c:spPr>
  <c:txPr>
    <a:bodyPr/>
    <a:lstStyle/>
    <a:p>
      <a:pPr>
        <a:defRPr/>
      </a:pPr>
      <a:endParaRPr lang="it-I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Foglio2!$M$11</c:f>
              <c:strCache>
                <c:ptCount val="1"/>
                <c:pt idx="0">
                  <c:v>BANGLADESH</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Foglio2!$N$10:$O$10</c:f>
              <c:numCache>
                <c:formatCode>General</c:formatCode>
                <c:ptCount val="2"/>
                <c:pt idx="0">
                  <c:v>2024</c:v>
                </c:pt>
                <c:pt idx="1">
                  <c:v>2023</c:v>
                </c:pt>
              </c:numCache>
            </c:numRef>
          </c:cat>
          <c:val>
            <c:numRef>
              <c:f>Foglio2!$N$11:$O$11</c:f>
              <c:numCache>
                <c:formatCode>0.0%</c:formatCode>
                <c:ptCount val="2"/>
                <c:pt idx="0">
                  <c:v>0.27300000000000002</c:v>
                </c:pt>
                <c:pt idx="1">
                  <c:v>0.24299999999999999</c:v>
                </c:pt>
              </c:numCache>
            </c:numRef>
          </c:val>
          <c:extLst>
            <c:ext xmlns:c16="http://schemas.microsoft.com/office/drawing/2014/chart" uri="{C3380CC4-5D6E-409C-BE32-E72D297353CC}">
              <c16:uniqueId val="{00000000-CA2D-49FB-8701-0BF3B72587E5}"/>
            </c:ext>
          </c:extLst>
        </c:ser>
        <c:ser>
          <c:idx val="1"/>
          <c:order val="1"/>
          <c:tx>
            <c:strRef>
              <c:f>Foglio2!$M$12</c:f>
              <c:strCache>
                <c:ptCount val="1"/>
                <c:pt idx="0">
                  <c:v>Altre cittadinanze</c:v>
                </c:pt>
              </c:strCache>
            </c:strRef>
          </c:tx>
          <c:spPr>
            <a:solidFill>
              <a:schemeClr val="accent2"/>
            </a:solidFill>
            <a:ln>
              <a:noFill/>
            </a:ln>
            <a:effectLst/>
          </c:spPr>
          <c:invertIfNegative val="0"/>
          <c:cat>
            <c:numRef>
              <c:f>Foglio2!$N$10:$O$10</c:f>
              <c:numCache>
                <c:formatCode>General</c:formatCode>
                <c:ptCount val="2"/>
                <c:pt idx="0">
                  <c:v>2024</c:v>
                </c:pt>
                <c:pt idx="1">
                  <c:v>2023</c:v>
                </c:pt>
              </c:numCache>
            </c:numRef>
          </c:cat>
          <c:val>
            <c:numRef>
              <c:f>Foglio2!$N$12:$O$12</c:f>
              <c:numCache>
                <c:formatCode>0.0%</c:formatCode>
                <c:ptCount val="2"/>
                <c:pt idx="0">
                  <c:v>0.72699999999999998</c:v>
                </c:pt>
                <c:pt idx="1">
                  <c:v>0.75700000000000001</c:v>
                </c:pt>
              </c:numCache>
            </c:numRef>
          </c:val>
          <c:extLst>
            <c:ext xmlns:c16="http://schemas.microsoft.com/office/drawing/2014/chart" uri="{C3380CC4-5D6E-409C-BE32-E72D297353CC}">
              <c16:uniqueId val="{00000001-CA2D-49FB-8701-0BF3B72587E5}"/>
            </c:ext>
          </c:extLst>
        </c:ser>
        <c:dLbls>
          <c:showLegendKey val="0"/>
          <c:showVal val="0"/>
          <c:showCatName val="0"/>
          <c:showSerName val="0"/>
          <c:showPercent val="0"/>
          <c:showBubbleSize val="0"/>
        </c:dLbls>
        <c:gapWidth val="150"/>
        <c:overlap val="100"/>
        <c:axId val="772812552"/>
        <c:axId val="772815432"/>
      </c:barChart>
      <c:catAx>
        <c:axId val="772812552"/>
        <c:scaling>
          <c:orientation val="minMax"/>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772815432"/>
        <c:crosses val="autoZero"/>
        <c:auto val="1"/>
        <c:lblAlgn val="ctr"/>
        <c:lblOffset val="100"/>
        <c:noMultiLvlLbl val="0"/>
      </c:catAx>
      <c:valAx>
        <c:axId val="772815432"/>
        <c:scaling>
          <c:orientation val="minMax"/>
          <c:max val="1"/>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7728125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1">
          <a:lumMod val="20000"/>
          <a:lumOff val="80000"/>
        </a:schemeClr>
      </a:solidFill>
      <a:prstDash val="solid"/>
    </a:ln>
    <a:effectLst/>
  </c:spPr>
  <c:txPr>
    <a:bodyPr/>
    <a:lstStyle/>
    <a:p>
      <a:pPr>
        <a:defRPr/>
      </a:pPr>
      <a:endParaRPr lang="it-IT"/>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Foglio2!$J$93</c:f>
              <c:strCache>
                <c:ptCount val="1"/>
                <c:pt idx="0">
                  <c:v>BANGLADESH</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Foglio2!$K$92:$L$92</c:f>
              <c:numCache>
                <c:formatCode>General</c:formatCode>
                <c:ptCount val="2"/>
                <c:pt idx="0">
                  <c:v>2024</c:v>
                </c:pt>
                <c:pt idx="1">
                  <c:v>2023</c:v>
                </c:pt>
              </c:numCache>
            </c:numRef>
          </c:cat>
          <c:val>
            <c:numRef>
              <c:f>Foglio2!$K$93:$L$93</c:f>
              <c:numCache>
                <c:formatCode>0.0%</c:formatCode>
                <c:ptCount val="2"/>
                <c:pt idx="0">
                  <c:v>0.50876947947745665</c:v>
                </c:pt>
                <c:pt idx="1">
                  <c:v>0.626</c:v>
                </c:pt>
              </c:numCache>
            </c:numRef>
          </c:val>
          <c:extLst>
            <c:ext xmlns:c16="http://schemas.microsoft.com/office/drawing/2014/chart" uri="{C3380CC4-5D6E-409C-BE32-E72D297353CC}">
              <c16:uniqueId val="{00000000-BFB1-458D-AC4E-C005AF9DBA34}"/>
            </c:ext>
          </c:extLst>
        </c:ser>
        <c:ser>
          <c:idx val="1"/>
          <c:order val="1"/>
          <c:tx>
            <c:strRef>
              <c:f>Foglio2!$J$94</c:f>
              <c:strCache>
                <c:ptCount val="1"/>
                <c:pt idx="0">
                  <c:v>Altre cittadinanze</c:v>
                </c:pt>
              </c:strCache>
            </c:strRef>
          </c:tx>
          <c:spPr>
            <a:solidFill>
              <a:schemeClr val="accent2"/>
            </a:solidFill>
            <a:ln>
              <a:noFill/>
            </a:ln>
            <a:effectLst/>
          </c:spPr>
          <c:invertIfNegative val="0"/>
          <c:cat>
            <c:numRef>
              <c:f>Foglio2!$K$92:$L$92</c:f>
              <c:numCache>
                <c:formatCode>General</c:formatCode>
                <c:ptCount val="2"/>
                <c:pt idx="0">
                  <c:v>2024</c:v>
                </c:pt>
                <c:pt idx="1">
                  <c:v>2023</c:v>
                </c:pt>
              </c:numCache>
            </c:numRef>
          </c:cat>
          <c:val>
            <c:numRef>
              <c:f>Foglio2!$K$94:$L$94</c:f>
              <c:numCache>
                <c:formatCode>0.0%</c:formatCode>
                <c:ptCount val="2"/>
                <c:pt idx="0">
                  <c:v>0.49123052052254335</c:v>
                </c:pt>
                <c:pt idx="1">
                  <c:v>0.374</c:v>
                </c:pt>
              </c:numCache>
            </c:numRef>
          </c:val>
          <c:extLst>
            <c:ext xmlns:c16="http://schemas.microsoft.com/office/drawing/2014/chart" uri="{C3380CC4-5D6E-409C-BE32-E72D297353CC}">
              <c16:uniqueId val="{00000001-BFB1-458D-AC4E-C005AF9DBA34}"/>
            </c:ext>
          </c:extLst>
        </c:ser>
        <c:dLbls>
          <c:showLegendKey val="0"/>
          <c:showVal val="0"/>
          <c:showCatName val="0"/>
          <c:showSerName val="0"/>
          <c:showPercent val="0"/>
          <c:showBubbleSize val="0"/>
        </c:dLbls>
        <c:gapWidth val="150"/>
        <c:overlap val="100"/>
        <c:axId val="772812552"/>
        <c:axId val="772815432"/>
      </c:barChart>
      <c:catAx>
        <c:axId val="772812552"/>
        <c:scaling>
          <c:orientation val="minMax"/>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crossAx val="772815432"/>
        <c:crosses val="autoZero"/>
        <c:auto val="1"/>
        <c:lblAlgn val="ctr"/>
        <c:lblOffset val="100"/>
        <c:noMultiLvlLbl val="0"/>
      </c:catAx>
      <c:valAx>
        <c:axId val="772815432"/>
        <c:scaling>
          <c:orientation val="minMax"/>
          <c:max val="1"/>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7728125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1">
          <a:lumMod val="20000"/>
          <a:lumOff val="80000"/>
        </a:schemeClr>
      </a:solidFill>
    </a:ln>
    <a:effectLst/>
  </c:spPr>
  <c:txPr>
    <a:bodyPr/>
    <a:lstStyle/>
    <a:p>
      <a:pPr>
        <a:defRPr/>
      </a:pPr>
      <a:endParaRPr lang="it-IT"/>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D62-4B1D-9A3D-2F211AAF5AD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D62-4B1D-9A3D-2F211AAF5AD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D62-4B1D-9A3D-2F211AAF5AD2}"/>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it-IT"/>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Foglio1!$B$19:$B$21</c:f>
              <c:strCache>
                <c:ptCount val="3"/>
                <c:pt idx="0">
                  <c:v>Nord</c:v>
                </c:pt>
                <c:pt idx="1">
                  <c:v>Centro</c:v>
                </c:pt>
                <c:pt idx="2">
                  <c:v>Sud</c:v>
                </c:pt>
              </c:strCache>
            </c:strRef>
          </c:cat>
          <c:val>
            <c:numRef>
              <c:f>Foglio1!$C$19:$C$21</c:f>
              <c:numCache>
                <c:formatCode>0.0%</c:formatCode>
                <c:ptCount val="3"/>
                <c:pt idx="0">
                  <c:v>0.66600000000000004</c:v>
                </c:pt>
                <c:pt idx="1">
                  <c:v>0.504</c:v>
                </c:pt>
                <c:pt idx="2">
                  <c:v>0.13100000000000001</c:v>
                </c:pt>
              </c:numCache>
            </c:numRef>
          </c:val>
          <c:extLst>
            <c:ext xmlns:c16="http://schemas.microsoft.com/office/drawing/2014/chart" uri="{C3380CC4-5D6E-409C-BE32-E72D297353CC}">
              <c16:uniqueId val="{00000006-BD62-4B1D-9A3D-2F211AAF5AD2}"/>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77210475809168"/>
          <c:y val="0.10575678040244969"/>
          <c:w val="0.58034514753452426"/>
          <c:h val="0.66578484981044039"/>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775-411E-8EE8-4A720618BBB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775-411E-8EE8-4A720618BBB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775-411E-8EE8-4A720618BBB9}"/>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it-IT"/>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Foglio1!$B$24:$B$26</c:f>
              <c:strCache>
                <c:ptCount val="3"/>
                <c:pt idx="0">
                  <c:v>Nord</c:v>
                </c:pt>
                <c:pt idx="1">
                  <c:v>Centro</c:v>
                </c:pt>
                <c:pt idx="2">
                  <c:v>Sud</c:v>
                </c:pt>
              </c:strCache>
            </c:strRef>
          </c:cat>
          <c:val>
            <c:numRef>
              <c:f>Foglio1!$C$24:$C$26</c:f>
              <c:numCache>
                <c:formatCode>0.0%</c:formatCode>
                <c:ptCount val="3"/>
                <c:pt idx="0">
                  <c:v>0.80100000000000005</c:v>
                </c:pt>
                <c:pt idx="1">
                  <c:v>0.27700000000000002</c:v>
                </c:pt>
                <c:pt idx="2">
                  <c:v>0.32800000000000001</c:v>
                </c:pt>
              </c:numCache>
            </c:numRef>
          </c:val>
          <c:extLst>
            <c:ext xmlns:c16="http://schemas.microsoft.com/office/drawing/2014/chart" uri="{C3380CC4-5D6E-409C-BE32-E72D297353CC}">
              <c16:uniqueId val="{00000006-A775-411E-8EE8-4A720618BBB9}"/>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18412740780283821"/>
          <c:y val="0.86803915135608045"/>
          <c:w val="0.55910595921272555"/>
          <c:h val="9.4923811606882472E-2"/>
        </c:manualLayout>
      </c:layout>
      <c:overlay val="0"/>
      <c:spPr>
        <a:noFill/>
        <a:ln>
          <a:noFill/>
        </a:ln>
        <a:effectLst/>
      </c:spPr>
      <c:txPr>
        <a:bodyPr rot="0" spcFirstLastPara="1" vertOverflow="ellipsis" vert="horz" wrap="square" anchor="ctr" anchorCtr="1"/>
        <a:lstStyle/>
        <a:p>
          <a:pPr rtl="0">
            <a:defRPr sz="1200" b="0" i="0" u="none" strike="noStrike" kern="1200"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265-4939-833C-FE7BE9786E7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265-4939-833C-FE7BE9786E7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265-4939-833C-FE7BE9786E75}"/>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it-IT"/>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Foglio1!$B$28:$B$30</c:f>
              <c:strCache>
                <c:ptCount val="3"/>
                <c:pt idx="0">
                  <c:v>Nord</c:v>
                </c:pt>
                <c:pt idx="1">
                  <c:v>Centro</c:v>
                </c:pt>
                <c:pt idx="2">
                  <c:v>Sud</c:v>
                </c:pt>
              </c:strCache>
            </c:strRef>
          </c:cat>
          <c:val>
            <c:numRef>
              <c:f>Foglio1!$C$28:$C$30</c:f>
              <c:numCache>
                <c:formatCode>0.0%</c:formatCode>
                <c:ptCount val="3"/>
                <c:pt idx="0">
                  <c:v>0.42199999999999999</c:v>
                </c:pt>
                <c:pt idx="1">
                  <c:v>0.30299999999999999</c:v>
                </c:pt>
                <c:pt idx="2">
                  <c:v>0.123</c:v>
                </c:pt>
              </c:numCache>
            </c:numRef>
          </c:val>
          <c:extLst>
            <c:ext xmlns:c16="http://schemas.microsoft.com/office/drawing/2014/chart" uri="{C3380CC4-5D6E-409C-BE32-E72D297353CC}">
              <c16:uniqueId val="{00000006-5265-4939-833C-FE7BE9786E75}"/>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1200" b="0" i="0" u="none" strike="noStrike" kern="1200"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FAF5DF9C-1FE8-44B6-8B2B-15AADA1F7A85}" type="datetimeFigureOut">
              <a:rPr lang="it-IT" smtClean="0"/>
              <a:t>19/06/2024</a:t>
            </a:fld>
            <a:endParaRPr lang="it-IT"/>
          </a:p>
        </p:txBody>
      </p:sp>
      <p:sp>
        <p:nvSpPr>
          <p:cNvPr id="4" name="Segnaposto immagine diapositiva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E4B5AA62-3179-4FD1-82C8-F3C9EEEF776F}" type="slidenum">
              <a:rPr lang="it-IT" smtClean="0"/>
              <a:t>‹N›</a:t>
            </a:fld>
            <a:endParaRPr lang="it-IT"/>
          </a:p>
        </p:txBody>
      </p:sp>
    </p:spTree>
    <p:extLst>
      <p:ext uri="{BB962C8B-B14F-4D97-AF65-F5344CB8AC3E}">
        <p14:creationId xmlns:p14="http://schemas.microsoft.com/office/powerpoint/2010/main" val="197759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Confrontando i dati dei fabbisogni espressi per il 2024 con le domande di nulla osta si evidenzia per il lavoro non stagionale, in quasi tutti i settori, uno scarto molto significativo a favore delle domande di nulla osta rispetto ai fabbisogni espressi (+ 159 mila domande nel settore edile, + 21 mila domande nel settore alimentare, + 86 mila domande nel settore domestico). L’unico settore con domande di nulla osta inferiore al fabbisogno è l’autotrasporto (merci e passeggeri) con uno scarto di oltre 31 mila unità. Per il lavoro stagionale lo scarto complessivamente è pari ad oltre 153 mila domande in più rispetto ai fabbisogni, completamente a carico del settore agricolo. Il settore turistico alberghiero invece, per quanto riguarda il lavoro stagionale registra un fabbisogno superiore alle domande pervenute di quasi 40 mila unità.</a:t>
            </a:r>
          </a:p>
        </p:txBody>
      </p:sp>
      <p:sp>
        <p:nvSpPr>
          <p:cNvPr id="4" name="Segnaposto numero diapositiva 3"/>
          <p:cNvSpPr>
            <a:spLocks noGrp="1"/>
          </p:cNvSpPr>
          <p:nvPr>
            <p:ph type="sldNum" sz="quarter" idx="5"/>
          </p:nvPr>
        </p:nvSpPr>
        <p:spPr/>
        <p:txBody>
          <a:bodyPr/>
          <a:lstStyle/>
          <a:p>
            <a:fld id="{E4B5AA62-3179-4FD1-82C8-F3C9EEEF776F}" type="slidenum">
              <a:rPr lang="it-IT" smtClean="0"/>
              <a:t>5</a:t>
            </a:fld>
            <a:endParaRPr lang="it-IT"/>
          </a:p>
        </p:txBody>
      </p:sp>
    </p:spTree>
    <p:extLst>
      <p:ext uri="{BB962C8B-B14F-4D97-AF65-F5344CB8AC3E}">
        <p14:creationId xmlns:p14="http://schemas.microsoft.com/office/powerpoint/2010/main" val="1074555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dirty="0">
                <a:latin typeface="Aptos" panose="020B0004020202020204" pitchFamily="34" charset="0"/>
              </a:rPr>
              <a:t>Nel 2024, complessivamente le domande di nulla osta al lavoro non stagionale sono state oltre 359 mila (6 volte il numero delle quote), di cui oltre 106 mila per lavoro subordinato in assistenza familiare e sociosanitaria e oltre 245 mila per gli altri settori di attività.  Nel 2023, le domande di nulla osta per lavoro subordinato non stagionale sono state quasi 333 mila, oltre 78 mila nell’assistenza familiare e 248 mila negli altri settori.</a:t>
            </a:r>
          </a:p>
          <a:p>
            <a:endParaRPr lang="it-IT" dirty="0"/>
          </a:p>
        </p:txBody>
      </p:sp>
      <p:sp>
        <p:nvSpPr>
          <p:cNvPr id="4" name="Segnaposto numero diapositiva 3"/>
          <p:cNvSpPr>
            <a:spLocks noGrp="1"/>
          </p:cNvSpPr>
          <p:nvPr>
            <p:ph type="sldNum" sz="quarter" idx="5"/>
          </p:nvPr>
        </p:nvSpPr>
        <p:spPr/>
        <p:txBody>
          <a:bodyPr/>
          <a:lstStyle/>
          <a:p>
            <a:fld id="{E4B5AA62-3179-4FD1-82C8-F3C9EEEF776F}" type="slidenum">
              <a:rPr lang="it-IT" smtClean="0"/>
              <a:t>7</a:t>
            </a:fld>
            <a:endParaRPr lang="it-IT"/>
          </a:p>
        </p:txBody>
      </p:sp>
    </p:spTree>
    <p:extLst>
      <p:ext uri="{BB962C8B-B14F-4D97-AF65-F5344CB8AC3E}">
        <p14:creationId xmlns:p14="http://schemas.microsoft.com/office/powerpoint/2010/main" val="2938221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Nel biennio 2024 e 2023, la Regione Campania detiene il primato del numero delle domande di nulla osta per lavoro non stagionale in misura pari ad oltre il 35% nel 2024 e oltre la metà del totale delle domande nel 2023. Per l’anno 2024, segue la regione Lombardia con il 14% circa delle domande e la regione Lazio con poco più di un decimo delle domande. Si segnala che confrontando i dati del 2024 con il 2023, solo la Campani ha una riduzione delle domande di oltre 44 mila (partiva nel 2023 da un numero  molto alto), le altre regioni registrano tutte una variazione positiva.</a:t>
            </a:r>
          </a:p>
        </p:txBody>
      </p:sp>
      <p:sp>
        <p:nvSpPr>
          <p:cNvPr id="4" name="Segnaposto numero diapositiva 3"/>
          <p:cNvSpPr>
            <a:spLocks noGrp="1"/>
          </p:cNvSpPr>
          <p:nvPr>
            <p:ph type="sldNum" sz="quarter" idx="5"/>
          </p:nvPr>
        </p:nvSpPr>
        <p:spPr/>
        <p:txBody>
          <a:bodyPr/>
          <a:lstStyle/>
          <a:p>
            <a:fld id="{E4B5AA62-3179-4FD1-82C8-F3C9EEEF776F}" type="slidenum">
              <a:rPr lang="it-IT" smtClean="0"/>
              <a:t>9</a:t>
            </a:fld>
            <a:endParaRPr lang="it-IT"/>
          </a:p>
        </p:txBody>
      </p:sp>
    </p:spTree>
    <p:extLst>
      <p:ext uri="{BB962C8B-B14F-4D97-AF65-F5344CB8AC3E}">
        <p14:creationId xmlns:p14="http://schemas.microsoft.com/office/powerpoint/2010/main" val="351114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Nel biennio 2024 e 2023 la regione con maggiore richiesta di lavoratori nel settore dell’assistenza familiare è la Lombardia, con oltre un quarto delle domande di nulla osta nel 2024 e 2023. Per l’anno 2024, segue la Campania con il 15% delle richieste e l’Emilia Romagna con il 12%. Rispetto al genere del lavoratore richiesto si evidenzia che la % di donne è in tutte le regioni ben al disotto del 50%. </a:t>
            </a:r>
          </a:p>
        </p:txBody>
      </p:sp>
      <p:sp>
        <p:nvSpPr>
          <p:cNvPr id="4" name="Segnaposto numero diapositiva 3"/>
          <p:cNvSpPr>
            <a:spLocks noGrp="1"/>
          </p:cNvSpPr>
          <p:nvPr>
            <p:ph type="sldNum" sz="quarter" idx="5"/>
          </p:nvPr>
        </p:nvSpPr>
        <p:spPr/>
        <p:txBody>
          <a:bodyPr/>
          <a:lstStyle/>
          <a:p>
            <a:fld id="{E4B5AA62-3179-4FD1-82C8-F3C9EEEF776F}" type="slidenum">
              <a:rPr lang="it-IT" smtClean="0"/>
              <a:t>11</a:t>
            </a:fld>
            <a:endParaRPr lang="it-IT"/>
          </a:p>
        </p:txBody>
      </p:sp>
    </p:spTree>
    <p:extLst>
      <p:ext uri="{BB962C8B-B14F-4D97-AF65-F5344CB8AC3E}">
        <p14:creationId xmlns:p14="http://schemas.microsoft.com/office/powerpoint/2010/main" val="675568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E4B5AA62-3179-4FD1-82C8-F3C9EEEF776F}" type="slidenum">
              <a:rPr lang="it-IT" smtClean="0"/>
              <a:t>12</a:t>
            </a:fld>
            <a:endParaRPr lang="it-IT"/>
          </a:p>
        </p:txBody>
      </p:sp>
    </p:spTree>
    <p:extLst>
      <p:ext uri="{BB962C8B-B14F-4D97-AF65-F5344CB8AC3E}">
        <p14:creationId xmlns:p14="http://schemas.microsoft.com/office/powerpoint/2010/main" val="1391684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it-IT" dirty="0"/>
          </a:p>
        </p:txBody>
      </p:sp>
      <p:sp>
        <p:nvSpPr>
          <p:cNvPr id="4" name="Segnaposto numero diapositiva 3"/>
          <p:cNvSpPr>
            <a:spLocks noGrp="1"/>
          </p:cNvSpPr>
          <p:nvPr>
            <p:ph type="sldNum" sz="quarter" idx="5"/>
          </p:nvPr>
        </p:nvSpPr>
        <p:spPr/>
        <p:txBody>
          <a:bodyPr/>
          <a:lstStyle/>
          <a:p>
            <a:fld id="{E4B5AA62-3179-4FD1-82C8-F3C9EEEF776F}" type="slidenum">
              <a:rPr lang="it-IT" smtClean="0"/>
              <a:t>14</a:t>
            </a:fld>
            <a:endParaRPr lang="it-IT"/>
          </a:p>
        </p:txBody>
      </p:sp>
    </p:spTree>
    <p:extLst>
      <p:ext uri="{BB962C8B-B14F-4D97-AF65-F5344CB8AC3E}">
        <p14:creationId xmlns:p14="http://schemas.microsoft.com/office/powerpoint/2010/main" val="2691050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Nel 2024, complessivamente le domande di nulla osta per lavoro stagionale sono state oltre 336mila (circa 4 volte il numero delle quote), di cui oltre 293 mila nel settore agricolo e 43mila circa nel settore turistico-alberghiero. Le domande del 2024 sono in aumento rispetto al 2023 di oltre 54mila unità.  Nel 2023, infatti,  le domande di nulla osta per lavoro subordinato non stagionale sono state oltre 282mila, oltre 255 mila in agricoltura e quasi 27mila nel settore turistico-alberghiero. L’incidenza % delle domande inviate attraverso le associazioni di categoria nel settore agricolo è pari al 24% mentre nel settore turistico è pari al 2%, e sono al di sotto delle quote rese disponibili nel DPCM. </a:t>
            </a:r>
          </a:p>
        </p:txBody>
      </p:sp>
      <p:sp>
        <p:nvSpPr>
          <p:cNvPr id="4" name="Segnaposto numero diapositiva 3"/>
          <p:cNvSpPr>
            <a:spLocks noGrp="1"/>
          </p:cNvSpPr>
          <p:nvPr>
            <p:ph type="sldNum" sz="quarter" idx="5"/>
          </p:nvPr>
        </p:nvSpPr>
        <p:spPr/>
        <p:txBody>
          <a:bodyPr/>
          <a:lstStyle/>
          <a:p>
            <a:fld id="{E4B5AA62-3179-4FD1-82C8-F3C9EEEF776F}" type="slidenum">
              <a:rPr lang="it-IT" smtClean="0"/>
              <a:t>15</a:t>
            </a:fld>
            <a:endParaRPr lang="it-IT"/>
          </a:p>
        </p:txBody>
      </p:sp>
    </p:spTree>
    <p:extLst>
      <p:ext uri="{BB962C8B-B14F-4D97-AF65-F5344CB8AC3E}">
        <p14:creationId xmlns:p14="http://schemas.microsoft.com/office/powerpoint/2010/main" val="375412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t>Nel biennio 2024 e 2023, la Regione Campania detiene il primato del numero delle domande di nulla osta per lavoro stagionale in misura pari a quasi il 38% nel 2024 e quasi il 57% del totale delle domande nel 2023. Per l’anno 2024, segue la regione Puglia con l’11% circa delle domande e la regione Veneto con poco meno di un decimo delle domande. Si segnala che confrontando i dati del 2024 con il 2023, solo la Campania ha una riduzione delle domande di quasi 34mila unità (partiva nel 2023 da un numero  molto alto), le altre regioni registrano tutte una variazione positiva.</a:t>
            </a:r>
          </a:p>
          <a:p>
            <a:endParaRPr lang="it-IT" dirty="0"/>
          </a:p>
        </p:txBody>
      </p:sp>
      <p:sp>
        <p:nvSpPr>
          <p:cNvPr id="4" name="Segnaposto numero diapositiva 3"/>
          <p:cNvSpPr>
            <a:spLocks noGrp="1"/>
          </p:cNvSpPr>
          <p:nvPr>
            <p:ph type="sldNum" sz="quarter" idx="5"/>
          </p:nvPr>
        </p:nvSpPr>
        <p:spPr/>
        <p:txBody>
          <a:bodyPr/>
          <a:lstStyle/>
          <a:p>
            <a:fld id="{E4B5AA62-3179-4FD1-82C8-F3C9EEEF776F}" type="slidenum">
              <a:rPr lang="it-IT" smtClean="0"/>
              <a:t>16</a:t>
            </a:fld>
            <a:endParaRPr lang="it-IT"/>
          </a:p>
        </p:txBody>
      </p:sp>
    </p:spTree>
    <p:extLst>
      <p:ext uri="{BB962C8B-B14F-4D97-AF65-F5344CB8AC3E}">
        <p14:creationId xmlns:p14="http://schemas.microsoft.com/office/powerpoint/2010/main" val="4228894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Rispetto al DF2022 è stato fatto un approfondimento confrontando i dati dei nulla osta rilasciati, con i dati dei visti di ingresso rilasciati e i dati dei contratti di lavoro attivati ai lavoratori. Il risultato dell’analisi mette in evidenza che l’incidenza dei visti di ingresso rilasciati rispetto ai nulla osta approvati è pari a circa il 50% nel settore agricolo stagionale, al 49% nel settore turistico stagionale e infine, è pari al 54% per il lavoro non stagionale. L’incidenza dei lavoratori con contratti di lavora attivati (al mese di febbraio 2024) è pari al 31% per gli stagionali del settore agricolo, sale al 59% nel settore turistico e si ferma a meno del 25% per i non stagionali. L’incidenza % dei contratti di lavoro attivati rispetto ai visti di ingresso rilasciati mostra un’ampia variabilità rispetto alle aree geografiche del Paese: in generale il Nord sembra avere una performance migliore (67% agricolo stagionale; 80% stagionale turistico; 42% non stagionale) sia rispetto al Centro (50% agricolo stagionale; 27,7% stagionale turistico; 30% non stagionale)  e soprattutto rispetto alle regioni del Mezzogiorno  (13% agricolo stagionale; 33% stagionale turistico; 12% non stagionale).</a:t>
            </a:r>
          </a:p>
        </p:txBody>
      </p:sp>
      <p:sp>
        <p:nvSpPr>
          <p:cNvPr id="4" name="Segnaposto numero diapositiva 3"/>
          <p:cNvSpPr>
            <a:spLocks noGrp="1"/>
          </p:cNvSpPr>
          <p:nvPr>
            <p:ph type="sldNum" sz="quarter" idx="5"/>
          </p:nvPr>
        </p:nvSpPr>
        <p:spPr/>
        <p:txBody>
          <a:bodyPr/>
          <a:lstStyle/>
          <a:p>
            <a:fld id="{E4B5AA62-3179-4FD1-82C8-F3C9EEEF776F}" type="slidenum">
              <a:rPr lang="it-IT" smtClean="0"/>
              <a:t>19</a:t>
            </a:fld>
            <a:endParaRPr lang="it-IT"/>
          </a:p>
        </p:txBody>
      </p:sp>
    </p:spTree>
    <p:extLst>
      <p:ext uri="{BB962C8B-B14F-4D97-AF65-F5344CB8AC3E}">
        <p14:creationId xmlns:p14="http://schemas.microsoft.com/office/powerpoint/2010/main" val="1651501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6/19/2024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4202097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1" i="0">
                <a:solidFill>
                  <a:schemeClr val="bg1"/>
                </a:solidFill>
                <a:latin typeface="Titillium-Semibold"/>
                <a:cs typeface="Titillium-Semibold"/>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1" i="0">
                <a:solidFill>
                  <a:schemeClr val="bg1"/>
                </a:solidFill>
                <a:latin typeface="Titillium-Semibold"/>
                <a:cs typeface="Titillium-Semibold"/>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6/19/2024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1" i="0">
                <a:solidFill>
                  <a:schemeClr val="bg1"/>
                </a:solidFill>
                <a:latin typeface="Titillium-Semibold"/>
                <a:cs typeface="Titillium-Semibold"/>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6/19/2024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6/19/2024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632056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1" i="0">
                <a:solidFill>
                  <a:schemeClr val="bg1"/>
                </a:solidFill>
                <a:latin typeface="Titillium-Semibold"/>
                <a:cs typeface="Titillium-Semibold"/>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1177547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1" i="0">
                <a:solidFill>
                  <a:schemeClr val="bg1"/>
                </a:solidFill>
                <a:latin typeface="Titillium-Semibold"/>
                <a:cs typeface="Titillium-Semibold"/>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6/19/2024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18114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1" i="0">
                <a:solidFill>
                  <a:schemeClr val="bg1"/>
                </a:solidFill>
                <a:latin typeface="Titillium-Semibold"/>
                <a:cs typeface="Titillium-Semibold"/>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6/19/2024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26839994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Immagine 6" descr="PPT istituzionale slide.jp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0" y="0"/>
            <a:ext cx="9144000" cy="1319784"/>
          </a:xfrm>
          <a:prstGeom prst="rect">
            <a:avLst/>
          </a:prstGeom>
        </p:spPr>
      </p:pic>
      <p:sp>
        <p:nvSpPr>
          <p:cNvPr id="17" name="bk object 17"/>
          <p:cNvSpPr/>
          <p:nvPr/>
        </p:nvSpPr>
        <p:spPr>
          <a:xfrm>
            <a:off x="0" y="6757199"/>
            <a:ext cx="9144000" cy="100965"/>
          </a:xfrm>
          <a:custGeom>
            <a:avLst/>
            <a:gdLst/>
            <a:ahLst/>
            <a:cxnLst/>
            <a:rect l="l" t="t" r="r" b="b"/>
            <a:pathLst>
              <a:path w="9144000" h="100965">
                <a:moveTo>
                  <a:pt x="0" y="100799"/>
                </a:moveTo>
                <a:lnTo>
                  <a:pt x="9144000" y="100799"/>
                </a:lnTo>
                <a:lnTo>
                  <a:pt x="9144000" y="0"/>
                </a:lnTo>
                <a:lnTo>
                  <a:pt x="0" y="0"/>
                </a:lnTo>
                <a:lnTo>
                  <a:pt x="0" y="100799"/>
                </a:lnTo>
                <a:close/>
              </a:path>
            </a:pathLst>
          </a:custGeom>
          <a:solidFill>
            <a:srgbClr val="00AEEF"/>
          </a:solidFill>
        </p:spPr>
        <p:txBody>
          <a:bodyPr wrap="square" lIns="0" tIns="0" rIns="0" bIns="0" rtlCol="0"/>
          <a:lstStyle/>
          <a:p>
            <a:endParaRPr/>
          </a:p>
        </p:txBody>
      </p:sp>
      <p:sp>
        <p:nvSpPr>
          <p:cNvPr id="2" name="Holder 2"/>
          <p:cNvSpPr>
            <a:spLocks noGrp="1"/>
          </p:cNvSpPr>
          <p:nvPr>
            <p:ph type="title"/>
          </p:nvPr>
        </p:nvSpPr>
        <p:spPr>
          <a:xfrm>
            <a:off x="528756" y="825699"/>
            <a:ext cx="8086486" cy="392430"/>
          </a:xfrm>
          <a:prstGeom prst="rect">
            <a:avLst/>
          </a:prstGeom>
        </p:spPr>
        <p:txBody>
          <a:bodyPr wrap="square" lIns="0" tIns="0" rIns="0" bIns="0">
            <a:spAutoFit/>
          </a:bodyPr>
          <a:lstStyle>
            <a:lvl1pPr>
              <a:defRPr sz="2300" b="1" i="0">
                <a:solidFill>
                  <a:schemeClr val="bg1"/>
                </a:solidFill>
                <a:latin typeface="Titillium-Semibold"/>
                <a:cs typeface="Titillium-Semibold"/>
              </a:defRPr>
            </a:lvl1pPr>
          </a:lstStyle>
          <a:p>
            <a:endParaRPr dirty="0"/>
          </a:p>
        </p:txBody>
      </p:sp>
      <p:sp>
        <p:nvSpPr>
          <p:cNvPr id="3" name="Holder 3"/>
          <p:cNvSpPr>
            <a:spLocks noGrp="1"/>
          </p:cNvSpPr>
          <p:nvPr>
            <p:ph type="body" idx="1"/>
          </p:nvPr>
        </p:nvSpPr>
        <p:spPr>
          <a:xfrm>
            <a:off x="527300" y="1418850"/>
            <a:ext cx="8089399" cy="366204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6/19/2024</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27300" y="2270639"/>
            <a:ext cx="8089399" cy="675005"/>
          </a:xfrm>
          <a:prstGeom prst="rect">
            <a:avLst/>
          </a:prstGeom>
        </p:spPr>
        <p:txBody>
          <a:bodyPr wrap="square" lIns="0" tIns="0" rIns="0" bIns="0">
            <a:spAutoFit/>
          </a:bodyPr>
          <a:lstStyle>
            <a:lvl1pPr>
              <a:defRPr sz="2300" b="1" i="0">
                <a:solidFill>
                  <a:schemeClr val="bg1"/>
                </a:solidFill>
                <a:latin typeface="Titillium-Semibold"/>
                <a:cs typeface="Titillium-Semibold"/>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6/19/2024</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305559092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638297" y="3052061"/>
            <a:ext cx="8009890" cy="738664"/>
          </a:xfrm>
          <a:prstGeom prst="rect">
            <a:avLst/>
          </a:prstGeom>
          <a:solidFill>
            <a:srgbClr val="0070C0"/>
          </a:solidFill>
        </p:spPr>
        <p:txBody>
          <a:bodyPr vert="horz" wrap="square" lIns="0" tIns="0" rIns="0" bIns="0" rtlCol="0">
            <a:spAutoFit/>
          </a:bodyPr>
          <a:lstStyle/>
          <a:p>
            <a:pPr marL="13970">
              <a:lnSpc>
                <a:spcPct val="100000"/>
              </a:lnSpc>
            </a:pPr>
            <a:r>
              <a:rPr lang="it-IT" sz="2400" spc="-5" dirty="0">
                <a:latin typeface="Titillium"/>
                <a:cs typeface="Titillium"/>
              </a:rPr>
              <a:t>Monitoraggio ingressi per lavoro - Fabbisogni e domande di nulla osta DF 2024 e 2023</a:t>
            </a:r>
            <a:endParaRPr sz="2400" dirty="0">
              <a:latin typeface="Titillium"/>
              <a:cs typeface="Titillium"/>
            </a:endParaRPr>
          </a:p>
        </p:txBody>
      </p:sp>
      <p:sp>
        <p:nvSpPr>
          <p:cNvPr id="3" name="object 3"/>
          <p:cNvSpPr/>
          <p:nvPr/>
        </p:nvSpPr>
        <p:spPr>
          <a:xfrm>
            <a:off x="571081" y="2971800"/>
            <a:ext cx="8009890" cy="0"/>
          </a:xfrm>
          <a:custGeom>
            <a:avLst/>
            <a:gdLst/>
            <a:ahLst/>
            <a:cxnLst/>
            <a:rect l="l" t="t" r="r" b="b"/>
            <a:pathLst>
              <a:path w="8009890">
                <a:moveTo>
                  <a:pt x="0" y="0"/>
                </a:moveTo>
                <a:lnTo>
                  <a:pt x="8009305" y="0"/>
                </a:lnTo>
              </a:path>
            </a:pathLst>
          </a:custGeom>
          <a:ln w="9944">
            <a:solidFill>
              <a:srgbClr val="FFFFFF"/>
            </a:solidFill>
            <a:prstDash val="dot"/>
          </a:ln>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object 4"/>
          <p:cNvSpPr/>
          <p:nvPr/>
        </p:nvSpPr>
        <p:spPr>
          <a:xfrm>
            <a:off x="685800" y="4343400"/>
            <a:ext cx="8009890" cy="0"/>
          </a:xfrm>
          <a:custGeom>
            <a:avLst/>
            <a:gdLst/>
            <a:ahLst/>
            <a:cxnLst/>
            <a:rect l="l" t="t" r="r" b="b"/>
            <a:pathLst>
              <a:path w="8009890">
                <a:moveTo>
                  <a:pt x="0" y="0"/>
                </a:moveTo>
                <a:lnTo>
                  <a:pt x="8009305" y="0"/>
                </a:lnTo>
              </a:path>
            </a:pathLst>
          </a:custGeom>
          <a:ln w="9944">
            <a:solidFill>
              <a:srgbClr val="FFFFFF"/>
            </a:solidFill>
            <a:prstDash val="dot"/>
          </a:ln>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object 5"/>
          <p:cNvSpPr/>
          <p:nvPr/>
        </p:nvSpPr>
        <p:spPr>
          <a:xfrm>
            <a:off x="0" y="-6629"/>
            <a:ext cx="1472691" cy="1286332"/>
          </a:xfrm>
          <a:prstGeom prst="rect">
            <a:avLst/>
          </a:prstGeom>
          <a:blipFill>
            <a:blip r:embed="rId3" cstate="print"/>
            <a:stretch>
              <a:fillRect/>
            </a:stretch>
          </a:blipFill>
        </p:spPr>
        <p:txBody>
          <a:bodyPr wrap="square" lIns="0" tIns="0" rIns="0" bIns="0" rtlCol="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6"/>
          <p:cNvSpPr txBox="1"/>
          <p:nvPr/>
        </p:nvSpPr>
        <p:spPr>
          <a:xfrm>
            <a:off x="7084695" y="6028147"/>
            <a:ext cx="1610995" cy="230832"/>
          </a:xfrm>
          <a:prstGeom prst="rect">
            <a:avLst/>
          </a:prstGeom>
        </p:spPr>
        <p:txBody>
          <a:bodyPr vert="horz" wrap="square" lIns="0" tIns="0" rIns="0" bIns="0" rtlCol="0">
            <a:spAutoFit/>
          </a:bodyPr>
          <a:lstStyle/>
          <a:p>
            <a:pPr marL="12700" marR="0" lvl="0" indent="0" algn="l" defTabSz="457200" rtl="0" eaLnBrk="1" fontAlgn="auto" latinLnBrk="0" hangingPunct="1">
              <a:lnSpc>
                <a:spcPct val="100000"/>
              </a:lnSpc>
              <a:spcBef>
                <a:spcPts val="0"/>
              </a:spcBef>
              <a:spcAft>
                <a:spcPts val="0"/>
              </a:spcAft>
              <a:buClrTx/>
              <a:buSzTx/>
              <a:buFontTx/>
              <a:buNone/>
              <a:tabLst/>
              <a:defRPr/>
            </a:pPr>
            <a:r>
              <a:rPr lang="it-IT" sz="1500" spc="-5" dirty="0">
                <a:solidFill>
                  <a:srgbClr val="FFFFFF"/>
                </a:solidFill>
                <a:latin typeface="Titillium"/>
                <a:cs typeface="Titillium"/>
              </a:rPr>
              <a:t>Roma</a:t>
            </a:r>
            <a:r>
              <a:rPr kumimoji="0" sz="1500" b="0" i="0" u="none" strike="noStrike" kern="1200" cap="none" spc="-5" normalizeH="0" baseline="0" noProof="0" dirty="0">
                <a:ln>
                  <a:noFill/>
                </a:ln>
                <a:solidFill>
                  <a:srgbClr val="FFFFFF"/>
                </a:solidFill>
                <a:effectLst/>
                <a:uLnTx/>
                <a:uFillTx/>
                <a:latin typeface="Titillium"/>
                <a:ea typeface="+mn-ea"/>
                <a:cs typeface="Titillium"/>
              </a:rPr>
              <a:t>,</a:t>
            </a:r>
            <a:r>
              <a:rPr kumimoji="0" lang="it-IT" sz="1500" b="0" i="0" u="none" strike="noStrike" kern="1200" cap="none" spc="-5" normalizeH="0" baseline="0" noProof="0" dirty="0">
                <a:ln>
                  <a:noFill/>
                </a:ln>
                <a:solidFill>
                  <a:srgbClr val="FFFFFF"/>
                </a:solidFill>
                <a:effectLst/>
                <a:uLnTx/>
                <a:uFillTx/>
                <a:latin typeface="Titillium"/>
                <a:ea typeface="+mn-ea"/>
                <a:cs typeface="Titillium"/>
              </a:rPr>
              <a:t>21</a:t>
            </a:r>
            <a:r>
              <a:rPr kumimoji="0" sz="1500" b="0" i="0" u="none" strike="noStrike" kern="1200" cap="none" spc="0" normalizeH="0" baseline="0" noProof="0" dirty="0">
                <a:ln>
                  <a:noFill/>
                </a:ln>
                <a:solidFill>
                  <a:srgbClr val="FFFFFF"/>
                </a:solidFill>
                <a:effectLst/>
                <a:uLnTx/>
                <a:uFillTx/>
                <a:latin typeface="Titillium"/>
                <a:ea typeface="+mn-ea"/>
                <a:cs typeface="Titillium"/>
              </a:rPr>
              <a:t>/</a:t>
            </a:r>
            <a:r>
              <a:rPr kumimoji="0" lang="it-IT" sz="1500" b="0" i="0" u="none" strike="noStrike" kern="1200" cap="none" spc="0" normalizeH="0" baseline="0" noProof="0" dirty="0">
                <a:ln>
                  <a:noFill/>
                </a:ln>
                <a:solidFill>
                  <a:srgbClr val="FFFFFF"/>
                </a:solidFill>
                <a:effectLst/>
                <a:uLnTx/>
                <a:uFillTx/>
                <a:latin typeface="Titillium"/>
                <a:ea typeface="+mn-ea"/>
                <a:cs typeface="Titillium"/>
              </a:rPr>
              <a:t>06</a:t>
            </a:r>
            <a:r>
              <a:rPr kumimoji="0" sz="1500" b="0" i="0" u="none" strike="noStrike" kern="1200" cap="none" spc="0" normalizeH="0" baseline="0" noProof="0" dirty="0">
                <a:ln>
                  <a:noFill/>
                </a:ln>
                <a:solidFill>
                  <a:srgbClr val="FFFFFF"/>
                </a:solidFill>
                <a:effectLst/>
                <a:uLnTx/>
                <a:uFillTx/>
                <a:latin typeface="Titillium"/>
                <a:ea typeface="+mn-ea"/>
                <a:cs typeface="Titillium"/>
              </a:rPr>
              <a:t>/</a:t>
            </a:r>
            <a:r>
              <a:rPr kumimoji="0" lang="it-IT" sz="1500" b="0" i="0" u="none" strike="noStrike" kern="1200" cap="none" spc="0" normalizeH="0" baseline="0" noProof="0" dirty="0">
                <a:ln>
                  <a:noFill/>
                </a:ln>
                <a:solidFill>
                  <a:srgbClr val="FFFFFF"/>
                </a:solidFill>
                <a:effectLst/>
                <a:uLnTx/>
                <a:uFillTx/>
                <a:latin typeface="Titillium"/>
                <a:ea typeface="+mn-ea"/>
                <a:cs typeface="Titillium"/>
              </a:rPr>
              <a:t>2024</a:t>
            </a:r>
            <a:endParaRPr kumimoji="0" sz="1500" b="0" i="0" u="none" strike="noStrike" kern="1200" cap="none" spc="0" normalizeH="0" baseline="0" noProof="0" dirty="0">
              <a:ln>
                <a:noFill/>
              </a:ln>
              <a:solidFill>
                <a:prstClr val="black"/>
              </a:solidFill>
              <a:effectLst/>
              <a:uLnTx/>
              <a:uFillTx/>
              <a:latin typeface="Titillium"/>
              <a:ea typeface="+mn-ea"/>
              <a:cs typeface="Titillium"/>
            </a:endParaRPr>
          </a:p>
        </p:txBody>
      </p:sp>
      <p:sp>
        <p:nvSpPr>
          <p:cNvPr id="8" name="object 2">
            <a:extLst>
              <a:ext uri="{FF2B5EF4-FFF2-40B4-BE49-F238E27FC236}">
                <a16:creationId xmlns:a16="http://schemas.microsoft.com/office/drawing/2014/main" id="{20CEC4CE-7664-5DF6-6A50-99D56BCC139D}"/>
              </a:ext>
            </a:extLst>
          </p:cNvPr>
          <p:cNvSpPr txBox="1">
            <a:spLocks/>
          </p:cNvSpPr>
          <p:nvPr/>
        </p:nvSpPr>
        <p:spPr>
          <a:xfrm>
            <a:off x="1472690" y="-44073"/>
            <a:ext cx="7671309" cy="1354217"/>
          </a:xfrm>
          <a:prstGeom prst="rect">
            <a:avLst/>
          </a:prstGeom>
        </p:spPr>
        <p:txBody>
          <a:bodyPr vert="horz" wrap="square" lIns="0" tIns="0" rIns="0" bIns="0" rtlCol="0">
            <a:spAutoFit/>
          </a:bodyPr>
          <a:lstStyle>
            <a:lvl1pPr>
              <a:defRPr sz="2300" b="1" i="0">
                <a:solidFill>
                  <a:schemeClr val="bg1"/>
                </a:solidFill>
                <a:latin typeface="Titillium-Semibold"/>
                <a:ea typeface="+mj-ea"/>
                <a:cs typeface="Titillium-Semibold"/>
              </a:defRPr>
            </a:lvl1pPr>
          </a:lstStyle>
          <a:p>
            <a:pPr marL="176213" defTabSz="914400"/>
            <a:r>
              <a:rPr kumimoji="0" lang="it-IT" sz="2200" b="1" i="0" u="none" strike="noStrike" kern="1200" cap="none" spc="0" normalizeH="0" baseline="0" noProof="0" dirty="0">
                <a:ln>
                  <a:noFill/>
                </a:ln>
                <a:solidFill>
                  <a:schemeClr val="bg1"/>
                </a:solidFill>
                <a:effectLst/>
                <a:uLnTx/>
                <a:uFillTx/>
                <a:latin typeface="Titillium"/>
                <a:ea typeface="+mn-ea"/>
                <a:cs typeface="Titillium"/>
              </a:rPr>
              <a:t>Dipartimento per le politiche sociali, del terzo settore e   migratorie.</a:t>
            </a:r>
            <a:endParaRPr lang="it-IT" sz="2200" kern="0" spc="5" dirty="0">
              <a:latin typeface="Titillium"/>
            </a:endParaRPr>
          </a:p>
          <a:p>
            <a:pPr marL="176213" defTabSz="914400"/>
            <a:r>
              <a:rPr lang="it-IT" sz="2200" kern="0" spc="5" dirty="0">
                <a:latin typeface="Titillium"/>
              </a:rPr>
              <a:t>Direzione Generale per l’immigrazione e le politiche di integrazione. </a:t>
            </a:r>
            <a:endParaRPr lang="it-IT" sz="2200" kern="0" dirty="0">
              <a:latin typeface="Titillium"/>
              <a:cs typeface="Titillium"/>
            </a:endParaRPr>
          </a:p>
        </p:txBody>
      </p:sp>
      <p:sp>
        <p:nvSpPr>
          <p:cNvPr id="7" name="object 2">
            <a:extLst>
              <a:ext uri="{FF2B5EF4-FFF2-40B4-BE49-F238E27FC236}">
                <a16:creationId xmlns:a16="http://schemas.microsoft.com/office/drawing/2014/main" id="{63580985-1918-7E6E-89E8-FF1A1C55136E}"/>
              </a:ext>
            </a:extLst>
          </p:cNvPr>
          <p:cNvSpPr txBox="1">
            <a:spLocks/>
          </p:cNvSpPr>
          <p:nvPr/>
        </p:nvSpPr>
        <p:spPr>
          <a:xfrm>
            <a:off x="638297" y="3870985"/>
            <a:ext cx="8009890" cy="369332"/>
          </a:xfrm>
          <a:prstGeom prst="rect">
            <a:avLst/>
          </a:prstGeom>
          <a:solidFill>
            <a:srgbClr val="0070C0"/>
          </a:solidFill>
        </p:spPr>
        <p:txBody>
          <a:bodyPr vert="horz" wrap="square" lIns="0" tIns="0" rIns="0" bIns="0" rtlCol="0">
            <a:spAutoFit/>
          </a:bodyPr>
          <a:lstStyle>
            <a:lvl1pPr>
              <a:defRPr sz="2300" b="1" i="0">
                <a:solidFill>
                  <a:schemeClr val="bg1"/>
                </a:solidFill>
                <a:latin typeface="Titillium-Semibold"/>
                <a:ea typeface="+mj-ea"/>
                <a:cs typeface="Titillium-Semibold"/>
              </a:defRPr>
            </a:lvl1pPr>
          </a:lstStyle>
          <a:p>
            <a:pPr marL="13970" defTabSz="914400"/>
            <a:r>
              <a:rPr lang="it-IT" sz="2400" kern="0" spc="-5" dirty="0">
                <a:solidFill>
                  <a:srgbClr val="FF0000"/>
                </a:solidFill>
                <a:latin typeface="Titillium"/>
                <a:cs typeface="Titillium"/>
              </a:rPr>
              <a:t>Incontro con le parti sociali</a:t>
            </a:r>
            <a:endParaRPr lang="it-IT" sz="2400" kern="0" dirty="0">
              <a:solidFill>
                <a:srgbClr val="FF0000"/>
              </a:solidFill>
              <a:latin typeface="Titillium"/>
              <a:cs typeface="Titillium"/>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 y="152400"/>
            <a:ext cx="8751060" cy="369332"/>
          </a:xfrm>
          <a:prstGeom prst="rect">
            <a:avLst/>
          </a:prstGeom>
        </p:spPr>
        <p:txBody>
          <a:bodyPr vert="horz" wrap="square" lIns="0" tIns="0" rIns="0" bIns="0" rtlCol="0">
            <a:spAutoFit/>
          </a:bodyPr>
          <a:lstStyle/>
          <a:p>
            <a:pPr marL="12700">
              <a:lnSpc>
                <a:spcPct val="100000"/>
              </a:lnSpc>
            </a:pPr>
            <a:r>
              <a:rPr lang="it-IT" sz="2400" b="1" dirty="0">
                <a:effectLst/>
                <a:latin typeface="Titillium"/>
                <a:ea typeface="Times New Roman" panose="02020603050405020304" pitchFamily="18" charset="0"/>
              </a:rPr>
              <a:t>Programmazione dei flussi d’ingresso in Italia dei lavoratori stranieri </a:t>
            </a:r>
            <a:endParaRPr sz="2400" spc="15" dirty="0">
              <a:latin typeface="Titillium"/>
            </a:endParaRPr>
          </a:p>
        </p:txBody>
      </p:sp>
      <p:sp>
        <p:nvSpPr>
          <p:cNvPr id="6" name="CasellaDiTesto 5">
            <a:extLst>
              <a:ext uri="{FF2B5EF4-FFF2-40B4-BE49-F238E27FC236}">
                <a16:creationId xmlns:a16="http://schemas.microsoft.com/office/drawing/2014/main" id="{ABE7CC6E-F496-A3F1-3E36-3FA0B9FB0CEC}"/>
              </a:ext>
            </a:extLst>
          </p:cNvPr>
          <p:cNvSpPr txBox="1"/>
          <p:nvPr/>
        </p:nvSpPr>
        <p:spPr>
          <a:xfrm>
            <a:off x="20402" y="460286"/>
            <a:ext cx="9029700" cy="83099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prstClr val="white"/>
                </a:solidFill>
                <a:effectLst/>
                <a:uLnTx/>
                <a:uFillTx/>
                <a:latin typeface="Titillium"/>
                <a:ea typeface="+mn-ea"/>
                <a:cs typeface="+mn-cs"/>
              </a:rPr>
              <a:t>Domanda di nulla osta per </a:t>
            </a:r>
            <a:r>
              <a:rPr kumimoji="0" lang="it-IT" sz="2400" b="1" i="0" u="none" strike="noStrike" kern="1200" cap="none" spc="0" normalizeH="0" baseline="0" noProof="0" dirty="0">
                <a:ln>
                  <a:noFill/>
                </a:ln>
                <a:solidFill>
                  <a:srgbClr val="FF0000"/>
                </a:solidFill>
                <a:effectLst/>
                <a:uLnTx/>
                <a:uFillTx/>
                <a:latin typeface="Titillium"/>
                <a:ea typeface="+mn-ea"/>
                <a:cs typeface="+mn-cs"/>
              </a:rPr>
              <a:t>lavoro NON stagionale</a:t>
            </a:r>
            <a:r>
              <a:rPr kumimoji="0" lang="it-IT" sz="2400" b="1" i="0" u="none" strike="noStrike" kern="1200" cap="none" spc="0" normalizeH="0" baseline="0" noProof="0" dirty="0">
                <a:ln>
                  <a:noFill/>
                </a:ln>
                <a:solidFill>
                  <a:prstClr val="white"/>
                </a:solidFill>
                <a:effectLst/>
                <a:uLnTx/>
                <a:uFillTx/>
                <a:latin typeface="Titillium"/>
                <a:ea typeface="+mn-ea"/>
                <a:cs typeface="+mn-cs"/>
              </a:rPr>
              <a:t> per cittadinanza del lavoratore – DF 2024 e DF 2023</a:t>
            </a:r>
          </a:p>
        </p:txBody>
      </p:sp>
      <p:sp>
        <p:nvSpPr>
          <p:cNvPr id="3" name="CasellaDiTesto 2">
            <a:extLst>
              <a:ext uri="{FF2B5EF4-FFF2-40B4-BE49-F238E27FC236}">
                <a16:creationId xmlns:a16="http://schemas.microsoft.com/office/drawing/2014/main" id="{043F3D72-5E33-8F5E-11B4-F406E0AE6384}"/>
              </a:ext>
            </a:extLst>
          </p:cNvPr>
          <p:cNvSpPr txBox="1"/>
          <p:nvPr/>
        </p:nvSpPr>
        <p:spPr>
          <a:xfrm>
            <a:off x="6400800" y="3641845"/>
            <a:ext cx="2560320"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a:ln>
                  <a:noFill/>
                </a:ln>
                <a:solidFill>
                  <a:prstClr val="black"/>
                </a:solidFill>
                <a:effectLst/>
                <a:uLnTx/>
                <a:uFillTx/>
                <a:latin typeface="Calibri"/>
                <a:ea typeface="+mn-ea"/>
                <a:cs typeface="+mn-cs"/>
              </a:rPr>
              <a:t>Fonte: Dati Ministero dell’interno </a:t>
            </a:r>
            <a:r>
              <a:rPr lang="it-IT" sz="1000" dirty="0">
                <a:solidFill>
                  <a:prstClr val="black"/>
                </a:solidFill>
                <a:latin typeface="Calibri"/>
              </a:rPr>
              <a:t>aprile</a:t>
            </a:r>
            <a:r>
              <a:rPr kumimoji="0" lang="it-IT" sz="1000" b="0" i="0" u="none" strike="noStrike" kern="1200" cap="none" spc="0" normalizeH="0" baseline="0" noProof="0" dirty="0">
                <a:ln>
                  <a:noFill/>
                </a:ln>
                <a:solidFill>
                  <a:prstClr val="black"/>
                </a:solidFill>
                <a:effectLst/>
                <a:uLnTx/>
                <a:uFillTx/>
                <a:latin typeface="Calibri"/>
                <a:ea typeface="+mn-ea"/>
                <a:cs typeface="+mn-cs"/>
              </a:rPr>
              <a:t> 2024</a:t>
            </a:r>
          </a:p>
        </p:txBody>
      </p:sp>
      <p:graphicFrame>
        <p:nvGraphicFramePr>
          <p:cNvPr id="5" name="Tabella 4">
            <a:extLst>
              <a:ext uri="{FF2B5EF4-FFF2-40B4-BE49-F238E27FC236}">
                <a16:creationId xmlns:a16="http://schemas.microsoft.com/office/drawing/2014/main" id="{72A51792-48EF-0808-0832-E7D89AA5D61C}"/>
              </a:ext>
            </a:extLst>
          </p:cNvPr>
          <p:cNvGraphicFramePr>
            <a:graphicFrameLocks noGrp="1"/>
          </p:cNvGraphicFramePr>
          <p:nvPr>
            <p:extLst>
              <p:ext uri="{D42A27DB-BD31-4B8C-83A1-F6EECF244321}">
                <p14:modId xmlns:p14="http://schemas.microsoft.com/office/powerpoint/2010/main" val="2840110312"/>
              </p:ext>
            </p:extLst>
          </p:nvPr>
        </p:nvGraphicFramePr>
        <p:xfrm>
          <a:off x="109384" y="3888066"/>
          <a:ext cx="8851737" cy="2772420"/>
        </p:xfrm>
        <a:graphic>
          <a:graphicData uri="http://schemas.openxmlformats.org/drawingml/2006/table">
            <a:tbl>
              <a:tblPr>
                <a:tableStyleId>{5C22544A-7EE6-4342-B048-85BDC9FD1C3A}</a:tableStyleId>
              </a:tblPr>
              <a:tblGrid>
                <a:gridCol w="3284633">
                  <a:extLst>
                    <a:ext uri="{9D8B030D-6E8A-4147-A177-3AD203B41FA5}">
                      <a16:colId xmlns:a16="http://schemas.microsoft.com/office/drawing/2014/main" val="4146069544"/>
                    </a:ext>
                  </a:extLst>
                </a:gridCol>
                <a:gridCol w="1391776">
                  <a:extLst>
                    <a:ext uri="{9D8B030D-6E8A-4147-A177-3AD203B41FA5}">
                      <a16:colId xmlns:a16="http://schemas.microsoft.com/office/drawing/2014/main" val="1618522669"/>
                    </a:ext>
                  </a:extLst>
                </a:gridCol>
                <a:gridCol w="1391776">
                  <a:extLst>
                    <a:ext uri="{9D8B030D-6E8A-4147-A177-3AD203B41FA5}">
                      <a16:colId xmlns:a16="http://schemas.microsoft.com/office/drawing/2014/main" val="373417689"/>
                    </a:ext>
                  </a:extLst>
                </a:gridCol>
                <a:gridCol w="1391776">
                  <a:extLst>
                    <a:ext uri="{9D8B030D-6E8A-4147-A177-3AD203B41FA5}">
                      <a16:colId xmlns:a16="http://schemas.microsoft.com/office/drawing/2014/main" val="3266579640"/>
                    </a:ext>
                  </a:extLst>
                </a:gridCol>
                <a:gridCol w="1391776">
                  <a:extLst>
                    <a:ext uri="{9D8B030D-6E8A-4147-A177-3AD203B41FA5}">
                      <a16:colId xmlns:a16="http://schemas.microsoft.com/office/drawing/2014/main" val="628086898"/>
                    </a:ext>
                  </a:extLst>
                </a:gridCol>
              </a:tblGrid>
              <a:tr h="236826">
                <a:tc rowSpan="2">
                  <a:txBody>
                    <a:bodyPr/>
                    <a:lstStyle/>
                    <a:p>
                      <a:pPr algn="ctr" fontAlgn="ctr"/>
                      <a:r>
                        <a:rPr lang="it-IT" sz="1600" u="none" strike="noStrike" dirty="0">
                          <a:effectLst/>
                          <a:latin typeface="Aptos" panose="020B0004020202020204" pitchFamily="34" charset="0"/>
                        </a:rPr>
                        <a:t>Cittadinanza del lavoratore</a:t>
                      </a:r>
                      <a:endParaRPr lang="it-IT" sz="1600" b="0" i="0" u="none" strike="noStrike" dirty="0">
                        <a:solidFill>
                          <a:srgbClr val="000000"/>
                        </a:solidFill>
                        <a:effectLst/>
                        <a:latin typeface="Aptos" panose="020B0004020202020204" pitchFamily="34" charset="0"/>
                      </a:endParaRPr>
                    </a:p>
                  </a:txBody>
                  <a:tcPr marL="7620" marR="7620" marT="7620" marB="0" anchor="ctr">
                    <a:solidFill>
                      <a:schemeClr val="accent1">
                        <a:lumMod val="40000"/>
                        <a:lumOff val="60000"/>
                      </a:schemeClr>
                    </a:solidFill>
                  </a:tcPr>
                </a:tc>
                <a:tc gridSpan="2">
                  <a:txBody>
                    <a:bodyPr/>
                    <a:lstStyle/>
                    <a:p>
                      <a:pPr algn="ctr" fontAlgn="b"/>
                      <a:r>
                        <a:rPr lang="it-IT" sz="1600" u="none" strike="noStrike" dirty="0">
                          <a:effectLst/>
                          <a:latin typeface="Aptos" panose="020B0004020202020204" pitchFamily="34" charset="0"/>
                        </a:rPr>
                        <a:t>DF 2024</a:t>
                      </a:r>
                      <a:endParaRPr lang="it-IT" sz="1600" b="0" i="0" u="none" strike="noStrike" dirty="0">
                        <a:solidFill>
                          <a:srgbClr val="000000"/>
                        </a:solidFill>
                        <a:effectLst/>
                        <a:latin typeface="Aptos" panose="020B0004020202020204" pitchFamily="34" charset="0"/>
                      </a:endParaRPr>
                    </a:p>
                  </a:txBody>
                  <a:tcPr marL="7620" marR="7620" marT="7620" marB="0" anchor="b">
                    <a:solidFill>
                      <a:schemeClr val="accent1">
                        <a:lumMod val="40000"/>
                        <a:lumOff val="60000"/>
                      </a:schemeClr>
                    </a:solidFill>
                  </a:tcPr>
                </a:tc>
                <a:tc hMerge="1">
                  <a:txBody>
                    <a:bodyPr/>
                    <a:lstStyle/>
                    <a:p>
                      <a:endParaRPr lang="it-IT"/>
                    </a:p>
                  </a:txBody>
                  <a:tcPr>
                    <a:solidFill>
                      <a:schemeClr val="accent1">
                        <a:lumMod val="40000"/>
                        <a:lumOff val="60000"/>
                      </a:schemeClr>
                    </a:solidFill>
                  </a:tcPr>
                </a:tc>
                <a:tc gridSpan="2">
                  <a:txBody>
                    <a:bodyPr/>
                    <a:lstStyle/>
                    <a:p>
                      <a:pPr algn="ctr" fontAlgn="b"/>
                      <a:r>
                        <a:rPr lang="it-IT" sz="1600" u="none" strike="noStrike" dirty="0">
                          <a:effectLst/>
                          <a:latin typeface="Aptos" panose="020B0004020202020204" pitchFamily="34" charset="0"/>
                        </a:rPr>
                        <a:t>DF 2023</a:t>
                      </a:r>
                      <a:endParaRPr lang="it-IT" sz="1600" b="0" i="0" u="none" strike="noStrike" dirty="0">
                        <a:solidFill>
                          <a:srgbClr val="000000"/>
                        </a:solidFill>
                        <a:effectLst/>
                        <a:latin typeface="Aptos" panose="020B0004020202020204" pitchFamily="34" charset="0"/>
                      </a:endParaRPr>
                    </a:p>
                  </a:txBody>
                  <a:tcPr marL="7620" marR="7620" marT="7620" marB="0" anchor="b">
                    <a:solidFill>
                      <a:schemeClr val="accent1">
                        <a:lumMod val="40000"/>
                        <a:lumOff val="60000"/>
                      </a:schemeClr>
                    </a:solidFill>
                  </a:tcPr>
                </a:tc>
                <a:tc hMerge="1">
                  <a:txBody>
                    <a:bodyPr/>
                    <a:lstStyle/>
                    <a:p>
                      <a:endParaRPr lang="it-IT"/>
                    </a:p>
                  </a:txBody>
                  <a:tcPr/>
                </a:tc>
                <a:extLst>
                  <a:ext uri="{0D108BD9-81ED-4DB2-BD59-A6C34878D82A}">
                    <a16:rowId xmlns:a16="http://schemas.microsoft.com/office/drawing/2014/main" val="3488855014"/>
                  </a:ext>
                </a:extLst>
              </a:tr>
              <a:tr h="236826">
                <a:tc vMerge="1">
                  <a:txBody>
                    <a:bodyPr/>
                    <a:lstStyle/>
                    <a:p>
                      <a:endParaRPr lang="it-IT"/>
                    </a:p>
                  </a:txBody>
                  <a:tcPr/>
                </a:tc>
                <a:tc>
                  <a:txBody>
                    <a:bodyPr/>
                    <a:lstStyle/>
                    <a:p>
                      <a:pPr algn="ctr" fontAlgn="ctr"/>
                      <a:r>
                        <a:rPr lang="it-IT" sz="1600" u="none" strike="noStrike" dirty="0">
                          <a:effectLst/>
                          <a:latin typeface="Aptos" panose="020B0004020202020204" pitchFamily="34" charset="0"/>
                        </a:rPr>
                        <a:t>v.a</a:t>
                      </a:r>
                      <a:endParaRPr lang="it-IT" sz="1600" b="0" i="0" u="none" strike="noStrike" dirty="0">
                        <a:solidFill>
                          <a:srgbClr val="000000"/>
                        </a:solidFill>
                        <a:effectLst/>
                        <a:latin typeface="Aptos" panose="020B0004020202020204" pitchFamily="34" charset="0"/>
                      </a:endParaRPr>
                    </a:p>
                  </a:txBody>
                  <a:tcPr marL="7620" marR="7620" marT="7620" marB="0" anchor="ctr">
                    <a:solidFill>
                      <a:schemeClr val="accent1">
                        <a:lumMod val="40000"/>
                        <a:lumOff val="60000"/>
                      </a:schemeClr>
                    </a:solidFill>
                  </a:tcPr>
                </a:tc>
                <a:tc>
                  <a:txBody>
                    <a:bodyPr/>
                    <a:lstStyle/>
                    <a:p>
                      <a:pPr algn="ctr" fontAlgn="ctr"/>
                      <a:r>
                        <a:rPr lang="it-IT" sz="1600" u="none" strike="noStrike" dirty="0">
                          <a:effectLst/>
                          <a:latin typeface="Aptos" panose="020B0004020202020204" pitchFamily="34" charset="0"/>
                        </a:rPr>
                        <a:t>v.%</a:t>
                      </a:r>
                      <a:endParaRPr lang="it-IT" sz="1600" b="0" i="0" u="none" strike="noStrike" dirty="0">
                        <a:solidFill>
                          <a:srgbClr val="000000"/>
                        </a:solidFill>
                        <a:effectLst/>
                        <a:latin typeface="Aptos" panose="020B0004020202020204" pitchFamily="34" charset="0"/>
                      </a:endParaRPr>
                    </a:p>
                  </a:txBody>
                  <a:tcPr marL="7620" marR="7620" marT="7620" marB="0" anchor="ctr">
                    <a:solidFill>
                      <a:schemeClr val="accent1">
                        <a:lumMod val="40000"/>
                        <a:lumOff val="60000"/>
                      </a:schemeClr>
                    </a:solidFill>
                  </a:tcPr>
                </a:tc>
                <a:tc>
                  <a:txBody>
                    <a:bodyPr/>
                    <a:lstStyle/>
                    <a:p>
                      <a:pPr algn="ctr" fontAlgn="ctr"/>
                      <a:r>
                        <a:rPr lang="it-IT" sz="1600" u="none" strike="noStrike" dirty="0">
                          <a:effectLst/>
                          <a:latin typeface="Aptos" panose="020B0004020202020204" pitchFamily="34" charset="0"/>
                        </a:rPr>
                        <a:t>v.a</a:t>
                      </a:r>
                      <a:endParaRPr lang="it-IT" sz="1600" b="0" i="0" u="none" strike="noStrike" dirty="0">
                        <a:solidFill>
                          <a:srgbClr val="000000"/>
                        </a:solidFill>
                        <a:effectLst/>
                        <a:latin typeface="Aptos" panose="020B0004020202020204" pitchFamily="34" charset="0"/>
                      </a:endParaRPr>
                    </a:p>
                  </a:txBody>
                  <a:tcPr marL="7620" marR="7620" marT="7620" marB="0" anchor="ctr">
                    <a:solidFill>
                      <a:schemeClr val="accent1">
                        <a:lumMod val="40000"/>
                        <a:lumOff val="60000"/>
                      </a:schemeClr>
                    </a:solidFill>
                  </a:tcPr>
                </a:tc>
                <a:tc>
                  <a:txBody>
                    <a:bodyPr/>
                    <a:lstStyle/>
                    <a:p>
                      <a:pPr algn="ctr" fontAlgn="ctr"/>
                      <a:r>
                        <a:rPr lang="it-IT" sz="1600" u="none" strike="noStrike">
                          <a:effectLst/>
                          <a:latin typeface="Aptos" panose="020B0004020202020204" pitchFamily="34" charset="0"/>
                        </a:rPr>
                        <a:t>v.%</a:t>
                      </a:r>
                      <a:endParaRPr lang="it-IT" sz="1600" b="0" i="0" u="none" strike="noStrike">
                        <a:solidFill>
                          <a:srgbClr val="000000"/>
                        </a:solidFill>
                        <a:effectLst/>
                        <a:latin typeface="Aptos" panose="020B0004020202020204" pitchFamily="34" charset="0"/>
                      </a:endParaRPr>
                    </a:p>
                  </a:txBody>
                  <a:tcPr marL="7620" marR="7620" marT="7620" marB="0" anchor="ctr">
                    <a:solidFill>
                      <a:schemeClr val="accent1">
                        <a:lumMod val="40000"/>
                        <a:lumOff val="60000"/>
                      </a:schemeClr>
                    </a:solidFill>
                  </a:tcPr>
                </a:tc>
                <a:extLst>
                  <a:ext uri="{0D108BD9-81ED-4DB2-BD59-A6C34878D82A}">
                    <a16:rowId xmlns:a16="http://schemas.microsoft.com/office/drawing/2014/main" val="2794101958"/>
                  </a:ext>
                </a:extLst>
              </a:tr>
              <a:tr h="236826">
                <a:tc>
                  <a:txBody>
                    <a:bodyPr/>
                    <a:lstStyle/>
                    <a:p>
                      <a:pPr algn="l" fontAlgn="b"/>
                      <a:r>
                        <a:rPr lang="it-IT" sz="1600" u="none" strike="noStrike" dirty="0">
                          <a:solidFill>
                            <a:srgbClr val="FF0000"/>
                          </a:solidFill>
                          <a:effectLst/>
                          <a:latin typeface="Aptos" panose="020B0004020202020204" pitchFamily="34" charset="0"/>
                        </a:rPr>
                        <a:t>BANGLADESH</a:t>
                      </a:r>
                      <a:endParaRPr lang="it-IT" sz="1600" b="0" i="0" u="none" strike="noStrike" dirty="0">
                        <a:solidFill>
                          <a:srgbClr val="FF0000"/>
                        </a:solidFill>
                        <a:effectLst/>
                        <a:latin typeface="Aptos" panose="020B0004020202020204" pitchFamily="34" charset="0"/>
                      </a:endParaRPr>
                    </a:p>
                  </a:txBody>
                  <a:tcPr marL="7620" marR="7620" marT="7620" marB="0" anchor="b"/>
                </a:tc>
                <a:tc>
                  <a:txBody>
                    <a:bodyPr/>
                    <a:lstStyle/>
                    <a:p>
                      <a:pPr algn="ctr" fontAlgn="b"/>
                      <a:r>
                        <a:rPr lang="it-IT" sz="1600" u="none" strike="noStrike" dirty="0">
                          <a:solidFill>
                            <a:srgbClr val="FF0000"/>
                          </a:solidFill>
                          <a:effectLst/>
                          <a:latin typeface="Aptos" panose="020B0004020202020204" pitchFamily="34" charset="0"/>
                        </a:rPr>
                        <a:t>123'837</a:t>
                      </a:r>
                      <a:endParaRPr lang="it-IT" sz="1600" b="0" i="0" u="none" strike="noStrike" dirty="0">
                        <a:solidFill>
                          <a:srgbClr val="FF0000"/>
                        </a:solidFill>
                        <a:effectLst/>
                        <a:latin typeface="Aptos" panose="020B0004020202020204" pitchFamily="34" charset="0"/>
                      </a:endParaRPr>
                    </a:p>
                  </a:txBody>
                  <a:tcPr marL="7620" marR="7620" marT="7620" marB="0" anchor="b"/>
                </a:tc>
                <a:tc>
                  <a:txBody>
                    <a:bodyPr/>
                    <a:lstStyle/>
                    <a:p>
                      <a:pPr algn="ctr" fontAlgn="ctr"/>
                      <a:r>
                        <a:rPr lang="it-IT" sz="1600" b="0" i="0" u="none" strike="noStrike" dirty="0">
                          <a:solidFill>
                            <a:srgbClr val="FF0000"/>
                          </a:solidFill>
                          <a:effectLst/>
                          <a:latin typeface="Aptos" panose="020B0004020202020204" pitchFamily="34" charset="0"/>
                        </a:rPr>
                        <a:t>50.5%</a:t>
                      </a:r>
                    </a:p>
                  </a:txBody>
                  <a:tcPr marL="7620" marR="7620" marT="7620" marB="0" anchor="ctr"/>
                </a:tc>
                <a:tc>
                  <a:txBody>
                    <a:bodyPr/>
                    <a:lstStyle/>
                    <a:p>
                      <a:pPr algn="ctr" fontAlgn="b"/>
                      <a:r>
                        <a:rPr lang="it-IT" sz="1600" u="none" strike="noStrike" dirty="0">
                          <a:solidFill>
                            <a:srgbClr val="FF0000"/>
                          </a:solidFill>
                          <a:effectLst/>
                          <a:latin typeface="Aptos" panose="020B0004020202020204" pitchFamily="34" charset="0"/>
                        </a:rPr>
                        <a:t>156'787</a:t>
                      </a:r>
                      <a:endParaRPr lang="it-IT" sz="1600" b="0" i="0" u="none" strike="noStrike" dirty="0">
                        <a:solidFill>
                          <a:srgbClr val="FF0000"/>
                        </a:solidFill>
                        <a:effectLst/>
                        <a:latin typeface="Aptos" panose="020B0004020202020204" pitchFamily="34" charset="0"/>
                      </a:endParaRPr>
                    </a:p>
                  </a:txBody>
                  <a:tcPr marL="7620" marR="7620" marT="7620" marB="0" anchor="b"/>
                </a:tc>
                <a:tc>
                  <a:txBody>
                    <a:bodyPr/>
                    <a:lstStyle/>
                    <a:p>
                      <a:pPr algn="ctr" fontAlgn="b"/>
                      <a:r>
                        <a:rPr lang="it-IT" sz="1600" b="0" i="0" u="none" strike="noStrike" dirty="0">
                          <a:solidFill>
                            <a:srgbClr val="FF0000"/>
                          </a:solidFill>
                          <a:effectLst/>
                          <a:latin typeface="Aptos" panose="020B0004020202020204" pitchFamily="34" charset="0"/>
                        </a:rPr>
                        <a:t>63.1%</a:t>
                      </a:r>
                    </a:p>
                  </a:txBody>
                  <a:tcPr marL="7620" marR="7620" marT="7620" marB="0" anchor="b"/>
                </a:tc>
                <a:extLst>
                  <a:ext uri="{0D108BD9-81ED-4DB2-BD59-A6C34878D82A}">
                    <a16:rowId xmlns:a16="http://schemas.microsoft.com/office/drawing/2014/main" val="2016820810"/>
                  </a:ext>
                </a:extLst>
              </a:tr>
              <a:tr h="236826">
                <a:tc>
                  <a:txBody>
                    <a:bodyPr/>
                    <a:lstStyle/>
                    <a:p>
                      <a:pPr algn="l" fontAlgn="b"/>
                      <a:r>
                        <a:rPr lang="it-IT" sz="1600" u="none" strike="noStrike">
                          <a:effectLst/>
                          <a:latin typeface="Aptos" panose="020B0004020202020204" pitchFamily="34" charset="0"/>
                        </a:rPr>
                        <a:t>MAROCCO</a:t>
                      </a:r>
                      <a:endParaRPr lang="it-IT" sz="1600" b="0" i="0" u="none" strike="noStrike">
                        <a:solidFill>
                          <a:srgbClr val="000000"/>
                        </a:solidFill>
                        <a:effectLst/>
                        <a:latin typeface="Aptos" panose="020B0004020202020204" pitchFamily="34" charset="0"/>
                      </a:endParaRPr>
                    </a:p>
                  </a:txBody>
                  <a:tcPr marL="7620" marR="7620" marT="7620" marB="0" anchor="b"/>
                </a:tc>
                <a:tc>
                  <a:txBody>
                    <a:bodyPr/>
                    <a:lstStyle/>
                    <a:p>
                      <a:pPr algn="ctr" fontAlgn="b"/>
                      <a:r>
                        <a:rPr lang="it-IT" sz="1600" u="none" strike="noStrike" dirty="0">
                          <a:effectLst/>
                          <a:latin typeface="Aptos" panose="020B0004020202020204" pitchFamily="34" charset="0"/>
                        </a:rPr>
                        <a:t>34'929</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ctr"/>
                      <a:r>
                        <a:rPr lang="it-IT" sz="1600" b="0" i="0" u="none" strike="noStrike" dirty="0">
                          <a:solidFill>
                            <a:srgbClr val="000000"/>
                          </a:solidFill>
                          <a:effectLst/>
                          <a:latin typeface="Aptos" panose="020B0004020202020204" pitchFamily="34" charset="0"/>
                        </a:rPr>
                        <a:t>14.2%</a:t>
                      </a:r>
                    </a:p>
                  </a:txBody>
                  <a:tcPr marL="7620" marR="7620" marT="7620" marB="0" anchor="ctr"/>
                </a:tc>
                <a:tc>
                  <a:txBody>
                    <a:bodyPr/>
                    <a:lstStyle/>
                    <a:p>
                      <a:pPr algn="ctr" fontAlgn="b"/>
                      <a:r>
                        <a:rPr lang="it-IT" sz="1600" u="none" strike="noStrike" dirty="0">
                          <a:effectLst/>
                          <a:latin typeface="Aptos" panose="020B0004020202020204" pitchFamily="34" charset="0"/>
                        </a:rPr>
                        <a:t>26'399</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b"/>
                      <a:r>
                        <a:rPr lang="it-IT" sz="1600" b="0" i="0" u="none" strike="noStrike">
                          <a:solidFill>
                            <a:srgbClr val="000000"/>
                          </a:solidFill>
                          <a:effectLst/>
                          <a:latin typeface="Aptos" panose="020B0004020202020204" pitchFamily="34" charset="0"/>
                        </a:rPr>
                        <a:t>10.6%</a:t>
                      </a:r>
                    </a:p>
                  </a:txBody>
                  <a:tcPr marL="7620" marR="7620" marT="7620" marB="0" anchor="b"/>
                </a:tc>
                <a:extLst>
                  <a:ext uri="{0D108BD9-81ED-4DB2-BD59-A6C34878D82A}">
                    <a16:rowId xmlns:a16="http://schemas.microsoft.com/office/drawing/2014/main" val="2588931251"/>
                  </a:ext>
                </a:extLst>
              </a:tr>
              <a:tr h="236826">
                <a:tc>
                  <a:txBody>
                    <a:bodyPr/>
                    <a:lstStyle/>
                    <a:p>
                      <a:pPr algn="l" fontAlgn="b"/>
                      <a:r>
                        <a:rPr lang="it-IT" sz="1600" u="none" strike="noStrike" dirty="0">
                          <a:effectLst/>
                          <a:latin typeface="Aptos" panose="020B0004020202020204" pitchFamily="34" charset="0"/>
                        </a:rPr>
                        <a:t>INDIA</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b"/>
                      <a:r>
                        <a:rPr lang="it-IT" sz="1600" u="none" strike="noStrike">
                          <a:effectLst/>
                          <a:latin typeface="Aptos" panose="020B0004020202020204" pitchFamily="34" charset="0"/>
                        </a:rPr>
                        <a:t>27'407</a:t>
                      </a:r>
                      <a:endParaRPr lang="it-IT" sz="1600" b="0" i="0" u="none" strike="noStrike">
                        <a:solidFill>
                          <a:srgbClr val="000000"/>
                        </a:solidFill>
                        <a:effectLst/>
                        <a:latin typeface="Aptos" panose="020B0004020202020204" pitchFamily="34" charset="0"/>
                      </a:endParaRPr>
                    </a:p>
                  </a:txBody>
                  <a:tcPr marL="7620" marR="7620" marT="7620" marB="0" anchor="b"/>
                </a:tc>
                <a:tc>
                  <a:txBody>
                    <a:bodyPr/>
                    <a:lstStyle/>
                    <a:p>
                      <a:pPr algn="ctr" fontAlgn="ctr"/>
                      <a:r>
                        <a:rPr lang="it-IT" sz="1600" b="0" i="0" u="none" strike="noStrike">
                          <a:solidFill>
                            <a:srgbClr val="000000"/>
                          </a:solidFill>
                          <a:effectLst/>
                          <a:latin typeface="Aptos" panose="020B0004020202020204" pitchFamily="34" charset="0"/>
                        </a:rPr>
                        <a:t>11.2%</a:t>
                      </a:r>
                    </a:p>
                  </a:txBody>
                  <a:tcPr marL="7620" marR="7620" marT="7620" marB="0" anchor="ctr"/>
                </a:tc>
                <a:tc>
                  <a:txBody>
                    <a:bodyPr/>
                    <a:lstStyle/>
                    <a:p>
                      <a:pPr algn="ctr" fontAlgn="b"/>
                      <a:r>
                        <a:rPr lang="it-IT" sz="1600" u="none" strike="noStrike" dirty="0">
                          <a:effectLst/>
                          <a:latin typeface="Aptos" panose="020B0004020202020204" pitchFamily="34" charset="0"/>
                        </a:rPr>
                        <a:t>20'461</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b"/>
                      <a:r>
                        <a:rPr lang="it-IT" sz="1600" b="0" i="0" u="none" strike="noStrike" dirty="0">
                          <a:solidFill>
                            <a:srgbClr val="000000"/>
                          </a:solidFill>
                          <a:effectLst/>
                          <a:latin typeface="Aptos" panose="020B0004020202020204" pitchFamily="34" charset="0"/>
                        </a:rPr>
                        <a:t>8.2%</a:t>
                      </a:r>
                    </a:p>
                  </a:txBody>
                  <a:tcPr marL="7620" marR="7620" marT="7620" marB="0" anchor="b"/>
                </a:tc>
                <a:extLst>
                  <a:ext uri="{0D108BD9-81ED-4DB2-BD59-A6C34878D82A}">
                    <a16:rowId xmlns:a16="http://schemas.microsoft.com/office/drawing/2014/main" val="13764840"/>
                  </a:ext>
                </a:extLst>
              </a:tr>
              <a:tr h="236826">
                <a:tc>
                  <a:txBody>
                    <a:bodyPr/>
                    <a:lstStyle/>
                    <a:p>
                      <a:pPr algn="l" fontAlgn="b"/>
                      <a:r>
                        <a:rPr lang="it-IT" sz="1600" u="none" strike="noStrike">
                          <a:effectLst/>
                          <a:latin typeface="Aptos" panose="020B0004020202020204" pitchFamily="34" charset="0"/>
                        </a:rPr>
                        <a:t>EGITTO</a:t>
                      </a:r>
                      <a:endParaRPr lang="it-IT" sz="1600" b="0" i="0" u="none" strike="noStrike">
                        <a:solidFill>
                          <a:srgbClr val="000000"/>
                        </a:solidFill>
                        <a:effectLst/>
                        <a:latin typeface="Aptos" panose="020B0004020202020204" pitchFamily="34" charset="0"/>
                      </a:endParaRPr>
                    </a:p>
                  </a:txBody>
                  <a:tcPr marL="7620" marR="7620" marT="7620" marB="0" anchor="b"/>
                </a:tc>
                <a:tc>
                  <a:txBody>
                    <a:bodyPr/>
                    <a:lstStyle/>
                    <a:p>
                      <a:pPr algn="ctr" fontAlgn="b"/>
                      <a:r>
                        <a:rPr lang="it-IT" sz="1600" u="none" strike="noStrike">
                          <a:effectLst/>
                          <a:latin typeface="Aptos" panose="020B0004020202020204" pitchFamily="34" charset="0"/>
                        </a:rPr>
                        <a:t>15'720</a:t>
                      </a:r>
                      <a:endParaRPr lang="it-IT" sz="1600" b="0" i="0" u="none" strike="noStrike">
                        <a:solidFill>
                          <a:srgbClr val="000000"/>
                        </a:solidFill>
                        <a:effectLst/>
                        <a:latin typeface="Aptos" panose="020B0004020202020204" pitchFamily="34" charset="0"/>
                      </a:endParaRPr>
                    </a:p>
                  </a:txBody>
                  <a:tcPr marL="7620" marR="7620" marT="7620" marB="0" anchor="b"/>
                </a:tc>
                <a:tc>
                  <a:txBody>
                    <a:bodyPr/>
                    <a:lstStyle/>
                    <a:p>
                      <a:pPr algn="ctr" fontAlgn="ctr"/>
                      <a:r>
                        <a:rPr lang="it-IT" sz="1600" b="0" i="0" u="none" strike="noStrike" dirty="0">
                          <a:solidFill>
                            <a:srgbClr val="000000"/>
                          </a:solidFill>
                          <a:effectLst/>
                          <a:latin typeface="Aptos" panose="020B0004020202020204" pitchFamily="34" charset="0"/>
                        </a:rPr>
                        <a:t>6.4%</a:t>
                      </a:r>
                    </a:p>
                  </a:txBody>
                  <a:tcPr marL="7620" marR="7620" marT="7620" marB="0" anchor="ctr"/>
                </a:tc>
                <a:tc>
                  <a:txBody>
                    <a:bodyPr/>
                    <a:lstStyle/>
                    <a:p>
                      <a:pPr algn="ctr" fontAlgn="b"/>
                      <a:r>
                        <a:rPr lang="it-IT" sz="1600" u="none" strike="noStrike" dirty="0">
                          <a:effectLst/>
                          <a:latin typeface="Aptos" panose="020B0004020202020204" pitchFamily="34" charset="0"/>
                        </a:rPr>
                        <a:t>12'511</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b"/>
                      <a:r>
                        <a:rPr lang="it-IT" sz="1600" b="0" i="0" u="none" strike="noStrike" dirty="0">
                          <a:solidFill>
                            <a:srgbClr val="000000"/>
                          </a:solidFill>
                          <a:effectLst/>
                          <a:latin typeface="Aptos" panose="020B0004020202020204" pitchFamily="34" charset="0"/>
                        </a:rPr>
                        <a:t>5.0%</a:t>
                      </a:r>
                    </a:p>
                  </a:txBody>
                  <a:tcPr marL="7620" marR="7620" marT="7620" marB="0" anchor="b"/>
                </a:tc>
                <a:extLst>
                  <a:ext uri="{0D108BD9-81ED-4DB2-BD59-A6C34878D82A}">
                    <a16:rowId xmlns:a16="http://schemas.microsoft.com/office/drawing/2014/main" val="3612392892"/>
                  </a:ext>
                </a:extLst>
              </a:tr>
              <a:tr h="236826">
                <a:tc>
                  <a:txBody>
                    <a:bodyPr/>
                    <a:lstStyle/>
                    <a:p>
                      <a:pPr algn="l" fontAlgn="b"/>
                      <a:r>
                        <a:rPr lang="it-IT" sz="1600" u="none" strike="noStrike" dirty="0">
                          <a:effectLst/>
                          <a:latin typeface="Aptos" panose="020B0004020202020204" pitchFamily="34" charset="0"/>
                        </a:rPr>
                        <a:t>SRI LANKA</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b"/>
                      <a:r>
                        <a:rPr lang="it-IT" sz="1600" u="none" strike="noStrike" dirty="0">
                          <a:effectLst/>
                          <a:latin typeface="Aptos" panose="020B0004020202020204" pitchFamily="34" charset="0"/>
                        </a:rPr>
                        <a:t>14'523</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ctr"/>
                      <a:r>
                        <a:rPr lang="it-IT" sz="1600" b="0" i="0" u="none" strike="noStrike" dirty="0">
                          <a:solidFill>
                            <a:srgbClr val="000000"/>
                          </a:solidFill>
                          <a:effectLst/>
                          <a:latin typeface="Aptos" panose="020B0004020202020204" pitchFamily="34" charset="0"/>
                        </a:rPr>
                        <a:t>5.9%</a:t>
                      </a:r>
                    </a:p>
                  </a:txBody>
                  <a:tcPr marL="7620" marR="7620" marT="7620" marB="0" anchor="ctr"/>
                </a:tc>
                <a:tc>
                  <a:txBody>
                    <a:bodyPr/>
                    <a:lstStyle/>
                    <a:p>
                      <a:pPr algn="ctr" fontAlgn="b"/>
                      <a:r>
                        <a:rPr lang="it-IT" sz="1600" u="none" strike="noStrike" dirty="0">
                          <a:effectLst/>
                          <a:latin typeface="Aptos" panose="020B0004020202020204" pitchFamily="34" charset="0"/>
                        </a:rPr>
                        <a:t>11'681</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b"/>
                      <a:r>
                        <a:rPr lang="it-IT" sz="1600" b="0" i="0" u="none" strike="noStrike" dirty="0">
                          <a:solidFill>
                            <a:srgbClr val="000000"/>
                          </a:solidFill>
                          <a:effectLst/>
                          <a:latin typeface="Aptos" panose="020B0004020202020204" pitchFamily="34" charset="0"/>
                        </a:rPr>
                        <a:t>4.7%</a:t>
                      </a:r>
                    </a:p>
                  </a:txBody>
                  <a:tcPr marL="7620" marR="7620" marT="7620" marB="0" anchor="b"/>
                </a:tc>
                <a:extLst>
                  <a:ext uri="{0D108BD9-81ED-4DB2-BD59-A6C34878D82A}">
                    <a16:rowId xmlns:a16="http://schemas.microsoft.com/office/drawing/2014/main" val="2272612429"/>
                  </a:ext>
                </a:extLst>
              </a:tr>
              <a:tr h="236826">
                <a:tc>
                  <a:txBody>
                    <a:bodyPr/>
                    <a:lstStyle/>
                    <a:p>
                      <a:pPr algn="l" fontAlgn="b"/>
                      <a:r>
                        <a:rPr lang="it-IT" sz="1600" u="none" strike="noStrike" dirty="0">
                          <a:effectLst/>
                          <a:latin typeface="Aptos" panose="020B0004020202020204" pitchFamily="34" charset="0"/>
                        </a:rPr>
                        <a:t>PAKISTAN</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b"/>
                      <a:r>
                        <a:rPr lang="it-IT" sz="1600" u="none" strike="noStrike" dirty="0">
                          <a:effectLst/>
                          <a:latin typeface="Aptos" panose="020B0004020202020204" pitchFamily="34" charset="0"/>
                        </a:rPr>
                        <a:t>11'433</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ctr"/>
                      <a:r>
                        <a:rPr lang="it-IT" sz="1600" b="0" i="0" u="none" strike="noStrike" dirty="0">
                          <a:solidFill>
                            <a:srgbClr val="000000"/>
                          </a:solidFill>
                          <a:effectLst/>
                          <a:latin typeface="Aptos" panose="020B0004020202020204" pitchFamily="34" charset="0"/>
                        </a:rPr>
                        <a:t>4.7%</a:t>
                      </a:r>
                    </a:p>
                  </a:txBody>
                  <a:tcPr marL="7620" marR="7620" marT="7620" marB="0" anchor="ctr"/>
                </a:tc>
                <a:tc>
                  <a:txBody>
                    <a:bodyPr/>
                    <a:lstStyle/>
                    <a:p>
                      <a:pPr algn="ctr" fontAlgn="b"/>
                      <a:r>
                        <a:rPr lang="it-IT" sz="1600" u="none" strike="noStrike">
                          <a:effectLst/>
                          <a:latin typeface="Aptos" panose="020B0004020202020204" pitchFamily="34" charset="0"/>
                        </a:rPr>
                        <a:t>9'960</a:t>
                      </a:r>
                      <a:endParaRPr lang="it-IT" sz="1600" b="0" i="0" u="none" strike="noStrike">
                        <a:solidFill>
                          <a:srgbClr val="000000"/>
                        </a:solidFill>
                        <a:effectLst/>
                        <a:latin typeface="Aptos" panose="020B0004020202020204" pitchFamily="34" charset="0"/>
                      </a:endParaRPr>
                    </a:p>
                  </a:txBody>
                  <a:tcPr marL="7620" marR="7620" marT="7620" marB="0" anchor="b"/>
                </a:tc>
                <a:tc>
                  <a:txBody>
                    <a:bodyPr/>
                    <a:lstStyle/>
                    <a:p>
                      <a:pPr algn="ctr" fontAlgn="b"/>
                      <a:r>
                        <a:rPr lang="it-IT" sz="1600" b="0" i="0" u="none" strike="noStrike" dirty="0">
                          <a:solidFill>
                            <a:srgbClr val="000000"/>
                          </a:solidFill>
                          <a:effectLst/>
                          <a:latin typeface="Aptos" panose="020B0004020202020204" pitchFamily="34" charset="0"/>
                        </a:rPr>
                        <a:t>4.0%</a:t>
                      </a:r>
                    </a:p>
                  </a:txBody>
                  <a:tcPr marL="7620" marR="7620" marT="7620" marB="0" anchor="b"/>
                </a:tc>
                <a:extLst>
                  <a:ext uri="{0D108BD9-81ED-4DB2-BD59-A6C34878D82A}">
                    <a16:rowId xmlns:a16="http://schemas.microsoft.com/office/drawing/2014/main" val="21078874"/>
                  </a:ext>
                </a:extLst>
              </a:tr>
              <a:tr h="257820">
                <a:tc>
                  <a:txBody>
                    <a:bodyPr/>
                    <a:lstStyle/>
                    <a:p>
                      <a:pPr algn="l" fontAlgn="b"/>
                      <a:r>
                        <a:rPr lang="it-IT" sz="1600" u="none" strike="noStrike">
                          <a:effectLst/>
                          <a:latin typeface="Aptos" panose="020B0004020202020204" pitchFamily="34" charset="0"/>
                        </a:rPr>
                        <a:t>ALBANIA</a:t>
                      </a:r>
                      <a:endParaRPr lang="it-IT" sz="1600" b="0" i="0" u="none" strike="noStrike">
                        <a:solidFill>
                          <a:srgbClr val="000000"/>
                        </a:solidFill>
                        <a:effectLst/>
                        <a:latin typeface="Aptos" panose="020B0004020202020204" pitchFamily="34" charset="0"/>
                      </a:endParaRPr>
                    </a:p>
                  </a:txBody>
                  <a:tcPr marL="7620" marR="7620" marT="7620" marB="0" anchor="b"/>
                </a:tc>
                <a:tc>
                  <a:txBody>
                    <a:bodyPr/>
                    <a:lstStyle/>
                    <a:p>
                      <a:pPr algn="ctr" fontAlgn="b"/>
                      <a:r>
                        <a:rPr lang="it-IT" sz="1600" u="none" strike="noStrike">
                          <a:effectLst/>
                          <a:latin typeface="Aptos" panose="020B0004020202020204" pitchFamily="34" charset="0"/>
                        </a:rPr>
                        <a:t>4'234</a:t>
                      </a:r>
                      <a:endParaRPr lang="it-IT" sz="1600" b="0" i="0" u="none" strike="noStrike">
                        <a:solidFill>
                          <a:srgbClr val="000000"/>
                        </a:solidFill>
                        <a:effectLst/>
                        <a:latin typeface="Aptos" panose="020B0004020202020204" pitchFamily="34" charset="0"/>
                      </a:endParaRPr>
                    </a:p>
                  </a:txBody>
                  <a:tcPr marL="7620" marR="7620" marT="7620" marB="0" anchor="b"/>
                </a:tc>
                <a:tc>
                  <a:txBody>
                    <a:bodyPr/>
                    <a:lstStyle/>
                    <a:p>
                      <a:pPr algn="ctr" fontAlgn="ctr"/>
                      <a:r>
                        <a:rPr lang="it-IT" sz="1600" b="0" i="0" u="none" strike="noStrike" dirty="0">
                          <a:solidFill>
                            <a:srgbClr val="000000"/>
                          </a:solidFill>
                          <a:effectLst/>
                          <a:latin typeface="Aptos" panose="020B0004020202020204" pitchFamily="34" charset="0"/>
                        </a:rPr>
                        <a:t>1.7%</a:t>
                      </a:r>
                    </a:p>
                  </a:txBody>
                  <a:tcPr marL="7620" marR="7620" marT="7620" marB="0" anchor="ctr"/>
                </a:tc>
                <a:tc>
                  <a:txBody>
                    <a:bodyPr/>
                    <a:lstStyle/>
                    <a:p>
                      <a:pPr algn="ctr" fontAlgn="b"/>
                      <a:r>
                        <a:rPr lang="it-IT" sz="1600" u="none" strike="noStrike">
                          <a:effectLst/>
                          <a:latin typeface="Aptos" panose="020B0004020202020204" pitchFamily="34" charset="0"/>
                        </a:rPr>
                        <a:t>3'632</a:t>
                      </a:r>
                      <a:endParaRPr lang="it-IT" sz="1600" b="0" i="0" u="none" strike="noStrike">
                        <a:solidFill>
                          <a:srgbClr val="000000"/>
                        </a:solidFill>
                        <a:effectLst/>
                        <a:latin typeface="Aptos" panose="020B0004020202020204" pitchFamily="34" charset="0"/>
                      </a:endParaRPr>
                    </a:p>
                  </a:txBody>
                  <a:tcPr marL="7620" marR="7620" marT="7620" marB="0" anchor="b"/>
                </a:tc>
                <a:tc>
                  <a:txBody>
                    <a:bodyPr/>
                    <a:lstStyle/>
                    <a:p>
                      <a:pPr algn="ctr" fontAlgn="b"/>
                      <a:r>
                        <a:rPr lang="it-IT" sz="1600" b="0" i="0" u="none" strike="noStrike" dirty="0">
                          <a:solidFill>
                            <a:srgbClr val="000000"/>
                          </a:solidFill>
                          <a:effectLst/>
                          <a:latin typeface="Aptos" panose="020B0004020202020204" pitchFamily="34" charset="0"/>
                        </a:rPr>
                        <a:t>1.5%</a:t>
                      </a:r>
                    </a:p>
                  </a:txBody>
                  <a:tcPr marL="7620" marR="7620" marT="7620" marB="0" anchor="b"/>
                </a:tc>
                <a:extLst>
                  <a:ext uri="{0D108BD9-81ED-4DB2-BD59-A6C34878D82A}">
                    <a16:rowId xmlns:a16="http://schemas.microsoft.com/office/drawing/2014/main" val="3303428401"/>
                  </a:ext>
                </a:extLst>
              </a:tr>
              <a:tr h="236826">
                <a:tc>
                  <a:txBody>
                    <a:bodyPr/>
                    <a:lstStyle/>
                    <a:p>
                      <a:pPr algn="l" fontAlgn="b"/>
                      <a:r>
                        <a:rPr lang="it-IT" sz="1600" u="none" strike="noStrike">
                          <a:effectLst/>
                          <a:latin typeface="Aptos" panose="020B0004020202020204" pitchFamily="34" charset="0"/>
                        </a:rPr>
                        <a:t>ALTRE NAZIONALITA'</a:t>
                      </a:r>
                      <a:endParaRPr lang="it-IT" sz="1600" b="0" i="0" u="none" strike="noStrike">
                        <a:solidFill>
                          <a:srgbClr val="000000"/>
                        </a:solidFill>
                        <a:effectLst/>
                        <a:latin typeface="Aptos" panose="020B0004020202020204" pitchFamily="34" charset="0"/>
                      </a:endParaRPr>
                    </a:p>
                  </a:txBody>
                  <a:tcPr marL="7620" marR="7620" marT="7620" marB="0" anchor="b"/>
                </a:tc>
                <a:tc>
                  <a:txBody>
                    <a:bodyPr/>
                    <a:lstStyle/>
                    <a:p>
                      <a:pPr algn="ctr" fontAlgn="b"/>
                      <a:r>
                        <a:rPr lang="it-IT" sz="1600" u="none" strike="noStrike" dirty="0">
                          <a:effectLst/>
                          <a:latin typeface="Aptos" panose="020B0004020202020204" pitchFamily="34" charset="0"/>
                        </a:rPr>
                        <a:t>13’297</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ctr"/>
                      <a:r>
                        <a:rPr lang="it-IT" sz="1600" b="0" i="0" u="none" strike="noStrike" dirty="0">
                          <a:solidFill>
                            <a:srgbClr val="000000"/>
                          </a:solidFill>
                          <a:effectLst/>
                          <a:latin typeface="Aptos" panose="020B0004020202020204" pitchFamily="34" charset="0"/>
                        </a:rPr>
                        <a:t>5.4%</a:t>
                      </a:r>
                    </a:p>
                  </a:txBody>
                  <a:tcPr marL="7620" marR="7620" marT="7620" marB="0" anchor="ctr"/>
                </a:tc>
                <a:tc>
                  <a:txBody>
                    <a:bodyPr/>
                    <a:lstStyle/>
                    <a:p>
                      <a:pPr algn="ctr" fontAlgn="b"/>
                      <a:r>
                        <a:rPr lang="it-IT" sz="1600" u="none" strike="noStrike" dirty="0">
                          <a:effectLst/>
                          <a:latin typeface="Aptos" panose="020B0004020202020204" pitchFamily="34" charset="0"/>
                        </a:rPr>
                        <a:t>7’080</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b"/>
                      <a:r>
                        <a:rPr lang="it-IT" sz="1600" b="0" i="0" u="none" strike="noStrike" dirty="0">
                          <a:solidFill>
                            <a:srgbClr val="000000"/>
                          </a:solidFill>
                          <a:effectLst/>
                          <a:latin typeface="Aptos" panose="020B0004020202020204" pitchFamily="34" charset="0"/>
                        </a:rPr>
                        <a:t>2.8%</a:t>
                      </a:r>
                    </a:p>
                  </a:txBody>
                  <a:tcPr marL="7620" marR="7620" marT="7620" marB="0" anchor="b"/>
                </a:tc>
                <a:extLst>
                  <a:ext uri="{0D108BD9-81ED-4DB2-BD59-A6C34878D82A}">
                    <a16:rowId xmlns:a16="http://schemas.microsoft.com/office/drawing/2014/main" val="537396607"/>
                  </a:ext>
                </a:extLst>
              </a:tr>
              <a:tr h="236826">
                <a:tc>
                  <a:txBody>
                    <a:bodyPr/>
                    <a:lstStyle/>
                    <a:p>
                      <a:pPr algn="ctr" fontAlgn="b"/>
                      <a:r>
                        <a:rPr lang="it-IT" sz="1600" u="none" strike="noStrike">
                          <a:effectLst/>
                          <a:latin typeface="Aptos" panose="020B0004020202020204" pitchFamily="34" charset="0"/>
                        </a:rPr>
                        <a:t>Totale</a:t>
                      </a:r>
                      <a:endParaRPr lang="it-IT" sz="1600" b="0" i="0" u="none" strike="noStrike">
                        <a:solidFill>
                          <a:srgbClr val="000000"/>
                        </a:solidFill>
                        <a:effectLst/>
                        <a:latin typeface="Aptos" panose="020B0004020202020204" pitchFamily="34" charset="0"/>
                      </a:endParaRPr>
                    </a:p>
                  </a:txBody>
                  <a:tcPr marL="7620" marR="7620" marT="7620" marB="0" anchor="b"/>
                </a:tc>
                <a:tc>
                  <a:txBody>
                    <a:bodyPr/>
                    <a:lstStyle/>
                    <a:p>
                      <a:pPr algn="ctr" fontAlgn="b"/>
                      <a:r>
                        <a:rPr lang="it-IT" sz="1600" u="none" strike="noStrike" dirty="0">
                          <a:effectLst/>
                          <a:latin typeface="Aptos" panose="020B0004020202020204" pitchFamily="34" charset="0"/>
                        </a:rPr>
                        <a:t>245’380</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ctr"/>
                      <a:r>
                        <a:rPr lang="it-IT" sz="1600" u="none" strike="noStrike" dirty="0">
                          <a:effectLst/>
                          <a:latin typeface="Aptos" panose="020B0004020202020204" pitchFamily="34" charset="0"/>
                        </a:rPr>
                        <a:t>100.0%</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u="none" strike="noStrike" dirty="0">
                          <a:effectLst/>
                          <a:latin typeface="Aptos" panose="020B0004020202020204" pitchFamily="34" charset="0"/>
                        </a:rPr>
                        <a:t>248’511</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b"/>
                      <a:r>
                        <a:rPr lang="it-IT" sz="1600" u="none" strike="noStrike" dirty="0">
                          <a:effectLst/>
                          <a:latin typeface="Aptos" panose="020B0004020202020204" pitchFamily="34" charset="0"/>
                        </a:rPr>
                        <a:t>100.0%</a:t>
                      </a:r>
                      <a:endParaRPr lang="it-IT" sz="1600" b="0" i="0" u="none" strike="noStrike" dirty="0">
                        <a:solidFill>
                          <a:srgbClr val="000000"/>
                        </a:solidFill>
                        <a:effectLst/>
                        <a:latin typeface="Aptos" panose="020B0004020202020204" pitchFamily="34" charset="0"/>
                      </a:endParaRPr>
                    </a:p>
                  </a:txBody>
                  <a:tcPr marL="7620" marR="7620" marT="7620" marB="0" anchor="b"/>
                </a:tc>
                <a:extLst>
                  <a:ext uri="{0D108BD9-81ED-4DB2-BD59-A6C34878D82A}">
                    <a16:rowId xmlns:a16="http://schemas.microsoft.com/office/drawing/2014/main" val="188917629"/>
                  </a:ext>
                </a:extLst>
              </a:tr>
            </a:tbl>
          </a:graphicData>
        </a:graphic>
      </p:graphicFrame>
      <p:sp>
        <p:nvSpPr>
          <p:cNvPr id="8" name="CasellaDiTesto 7">
            <a:extLst>
              <a:ext uri="{FF2B5EF4-FFF2-40B4-BE49-F238E27FC236}">
                <a16:creationId xmlns:a16="http://schemas.microsoft.com/office/drawing/2014/main" id="{09894551-5806-7547-FC09-F4E707E74EC8}"/>
              </a:ext>
            </a:extLst>
          </p:cNvPr>
          <p:cNvSpPr txBox="1"/>
          <p:nvPr/>
        </p:nvSpPr>
        <p:spPr>
          <a:xfrm>
            <a:off x="3368135" y="1397675"/>
            <a:ext cx="5813546" cy="203132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b="0" i="0" u="none" strike="noStrike" kern="1200" cap="none" spc="0" normalizeH="0" baseline="0" noProof="0" dirty="0">
                <a:ln>
                  <a:noFill/>
                </a:ln>
                <a:solidFill>
                  <a:prstClr val="black"/>
                </a:solidFill>
                <a:effectLst/>
                <a:uLnTx/>
                <a:uFillTx/>
                <a:latin typeface="Calibri"/>
                <a:ea typeface="+mn-ea"/>
                <a:cs typeface="+mn-cs"/>
              </a:rPr>
              <a:t>Le domande di nulla osta per lavoro non stagionale a favore di lavoratori provenienti dal Bangladesh rappresentano nell’ambito del DF 2024 oltre la metà delle domande e nel DF 2023 superano il 63%. </a:t>
            </a:r>
            <a:r>
              <a:rPr lang="it-IT" dirty="0">
                <a:solidFill>
                  <a:prstClr val="black"/>
                </a:solidFill>
                <a:latin typeface="Calibri"/>
              </a:rPr>
              <a:t>A seguire le cittadinanze dei lavoratori con più richieste sono la marocchina con il 14% delle domande nel 2024, l’indiana con l’11% e l’egiziana con il 6,4% delle domande complessive.</a:t>
            </a:r>
            <a:endParaRPr kumimoji="0" lang="it-IT"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9" name="Grafico 8">
            <a:extLst>
              <a:ext uri="{FF2B5EF4-FFF2-40B4-BE49-F238E27FC236}">
                <a16:creationId xmlns:a16="http://schemas.microsoft.com/office/drawing/2014/main" id="{87E462D4-6343-F84C-D1EC-1BFFAE43B6B8}"/>
              </a:ext>
            </a:extLst>
          </p:cNvPr>
          <p:cNvGraphicFramePr>
            <a:graphicFrameLocks/>
          </p:cNvGraphicFramePr>
          <p:nvPr>
            <p:extLst>
              <p:ext uri="{D42A27DB-BD31-4B8C-83A1-F6EECF244321}">
                <p14:modId xmlns:p14="http://schemas.microsoft.com/office/powerpoint/2010/main" val="1722283903"/>
              </p:ext>
            </p:extLst>
          </p:nvPr>
        </p:nvGraphicFramePr>
        <p:xfrm>
          <a:off x="111369" y="1335046"/>
          <a:ext cx="3299460" cy="250968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 y="152400"/>
            <a:ext cx="8751060" cy="369332"/>
          </a:xfrm>
          <a:prstGeom prst="rect">
            <a:avLst/>
          </a:prstGeom>
        </p:spPr>
        <p:txBody>
          <a:bodyPr vert="horz" wrap="square" lIns="0" tIns="0" rIns="0" bIns="0" rtlCol="0">
            <a:spAutoFit/>
          </a:bodyPr>
          <a:lstStyle/>
          <a:p>
            <a:pPr marL="12700">
              <a:lnSpc>
                <a:spcPct val="100000"/>
              </a:lnSpc>
            </a:pPr>
            <a:r>
              <a:rPr lang="it-IT" sz="2400" b="1" dirty="0">
                <a:effectLst/>
                <a:latin typeface="Titillium"/>
                <a:ea typeface="Times New Roman" panose="02020603050405020304" pitchFamily="18" charset="0"/>
              </a:rPr>
              <a:t>Programmazione dei flussi d’ingresso in Italia dei lavoratori stranieri </a:t>
            </a:r>
            <a:endParaRPr sz="2400" spc="15" dirty="0">
              <a:latin typeface="Titillium"/>
            </a:endParaRPr>
          </a:p>
        </p:txBody>
      </p:sp>
      <p:sp>
        <p:nvSpPr>
          <p:cNvPr id="6" name="CasellaDiTesto 5">
            <a:extLst>
              <a:ext uri="{FF2B5EF4-FFF2-40B4-BE49-F238E27FC236}">
                <a16:creationId xmlns:a16="http://schemas.microsoft.com/office/drawing/2014/main" id="{ABE7CC6E-F496-A3F1-3E36-3FA0B9FB0CEC}"/>
              </a:ext>
            </a:extLst>
          </p:cNvPr>
          <p:cNvSpPr txBox="1"/>
          <p:nvPr/>
        </p:nvSpPr>
        <p:spPr>
          <a:xfrm>
            <a:off x="114300" y="494693"/>
            <a:ext cx="8915400" cy="83099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prstClr val="white"/>
                </a:solidFill>
                <a:effectLst/>
                <a:uLnTx/>
                <a:uFillTx/>
                <a:latin typeface="Titillium"/>
                <a:ea typeface="+mn-ea"/>
                <a:cs typeface="+mn-cs"/>
              </a:rPr>
              <a:t>Domanda di nulla osta per </a:t>
            </a:r>
            <a:r>
              <a:rPr kumimoji="0" lang="it-IT" sz="2400" b="1" i="0" u="none" strike="noStrike" kern="1200" cap="none" spc="0" normalizeH="0" baseline="0" noProof="0" dirty="0">
                <a:ln>
                  <a:noFill/>
                </a:ln>
                <a:solidFill>
                  <a:srgbClr val="FF0000"/>
                </a:solidFill>
                <a:effectLst/>
                <a:uLnTx/>
                <a:uFillTx/>
                <a:latin typeface="Titillium"/>
                <a:ea typeface="+mn-ea"/>
                <a:cs typeface="+mn-cs"/>
              </a:rPr>
              <a:t>lavoro subordinato assistenza familiare </a:t>
            </a:r>
            <a:r>
              <a:rPr kumimoji="0" lang="it-IT" sz="2400" b="1" i="0" u="none" strike="noStrike" kern="1200" cap="none" spc="0" normalizeH="0" baseline="0" noProof="0" dirty="0">
                <a:ln>
                  <a:noFill/>
                </a:ln>
                <a:solidFill>
                  <a:prstClr val="white"/>
                </a:solidFill>
                <a:effectLst/>
                <a:uLnTx/>
                <a:uFillTx/>
                <a:latin typeface="Titillium"/>
                <a:ea typeface="+mn-ea"/>
                <a:cs typeface="+mn-cs"/>
              </a:rPr>
              <a:t>per regione – DF 2024 e DF 2023</a:t>
            </a:r>
          </a:p>
        </p:txBody>
      </p:sp>
      <p:sp>
        <p:nvSpPr>
          <p:cNvPr id="3" name="CasellaDiTesto 2">
            <a:extLst>
              <a:ext uri="{FF2B5EF4-FFF2-40B4-BE49-F238E27FC236}">
                <a16:creationId xmlns:a16="http://schemas.microsoft.com/office/drawing/2014/main" id="{043F3D72-5E33-8F5E-11B4-F406E0AE6384}"/>
              </a:ext>
            </a:extLst>
          </p:cNvPr>
          <p:cNvSpPr txBox="1"/>
          <p:nvPr/>
        </p:nvSpPr>
        <p:spPr>
          <a:xfrm>
            <a:off x="6324600" y="1339040"/>
            <a:ext cx="2903220"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a:ln>
                  <a:noFill/>
                </a:ln>
                <a:solidFill>
                  <a:prstClr val="black"/>
                </a:solidFill>
                <a:effectLst/>
                <a:uLnTx/>
                <a:uFillTx/>
                <a:latin typeface="Calibri"/>
                <a:ea typeface="+mn-ea"/>
                <a:cs typeface="+mn-cs"/>
              </a:rPr>
              <a:t>Fonte: Dati Ministero dell’interno </a:t>
            </a:r>
            <a:r>
              <a:rPr lang="it-IT" sz="1000" dirty="0">
                <a:solidFill>
                  <a:prstClr val="black"/>
                </a:solidFill>
                <a:latin typeface="Calibri"/>
              </a:rPr>
              <a:t>aprile</a:t>
            </a:r>
            <a:r>
              <a:rPr kumimoji="0" lang="it-IT" sz="1000" b="0" i="0" u="none" strike="noStrike" kern="1200" cap="none" spc="0" normalizeH="0" baseline="0" noProof="0" dirty="0">
                <a:ln>
                  <a:noFill/>
                </a:ln>
                <a:solidFill>
                  <a:prstClr val="black"/>
                </a:solidFill>
                <a:effectLst/>
                <a:uLnTx/>
                <a:uFillTx/>
                <a:latin typeface="Calibri"/>
                <a:ea typeface="+mn-ea"/>
                <a:cs typeface="+mn-cs"/>
              </a:rPr>
              <a:t> 2024</a:t>
            </a:r>
          </a:p>
        </p:txBody>
      </p:sp>
      <p:graphicFrame>
        <p:nvGraphicFramePr>
          <p:cNvPr id="5" name="Tabella 4">
            <a:extLst>
              <a:ext uri="{FF2B5EF4-FFF2-40B4-BE49-F238E27FC236}">
                <a16:creationId xmlns:a16="http://schemas.microsoft.com/office/drawing/2014/main" id="{F9902C02-499A-4A72-EA13-12B1C10D8562}"/>
              </a:ext>
            </a:extLst>
          </p:cNvPr>
          <p:cNvGraphicFramePr>
            <a:graphicFrameLocks noGrp="1"/>
          </p:cNvGraphicFramePr>
          <p:nvPr>
            <p:extLst>
              <p:ext uri="{D42A27DB-BD31-4B8C-83A1-F6EECF244321}">
                <p14:modId xmlns:p14="http://schemas.microsoft.com/office/powerpoint/2010/main" val="4160556611"/>
              </p:ext>
            </p:extLst>
          </p:nvPr>
        </p:nvGraphicFramePr>
        <p:xfrm>
          <a:off x="114300" y="1598612"/>
          <a:ext cx="8978079" cy="5120058"/>
        </p:xfrm>
        <a:graphic>
          <a:graphicData uri="http://schemas.openxmlformats.org/drawingml/2006/table">
            <a:tbl>
              <a:tblPr>
                <a:tableStyleId>{5C22544A-7EE6-4342-B048-85BDC9FD1C3A}</a:tableStyleId>
              </a:tblPr>
              <a:tblGrid>
                <a:gridCol w="2681763">
                  <a:extLst>
                    <a:ext uri="{9D8B030D-6E8A-4147-A177-3AD203B41FA5}">
                      <a16:colId xmlns:a16="http://schemas.microsoft.com/office/drawing/2014/main" val="3384131276"/>
                    </a:ext>
                  </a:extLst>
                </a:gridCol>
                <a:gridCol w="1049386">
                  <a:extLst>
                    <a:ext uri="{9D8B030D-6E8A-4147-A177-3AD203B41FA5}">
                      <a16:colId xmlns:a16="http://schemas.microsoft.com/office/drawing/2014/main" val="1573820701"/>
                    </a:ext>
                  </a:extLst>
                </a:gridCol>
                <a:gridCol w="1049386">
                  <a:extLst>
                    <a:ext uri="{9D8B030D-6E8A-4147-A177-3AD203B41FA5}">
                      <a16:colId xmlns:a16="http://schemas.microsoft.com/office/drawing/2014/main" val="3233625139"/>
                    </a:ext>
                  </a:extLst>
                </a:gridCol>
                <a:gridCol w="1049386">
                  <a:extLst>
                    <a:ext uri="{9D8B030D-6E8A-4147-A177-3AD203B41FA5}">
                      <a16:colId xmlns:a16="http://schemas.microsoft.com/office/drawing/2014/main" val="3085193980"/>
                    </a:ext>
                  </a:extLst>
                </a:gridCol>
                <a:gridCol w="1049386">
                  <a:extLst>
                    <a:ext uri="{9D8B030D-6E8A-4147-A177-3AD203B41FA5}">
                      <a16:colId xmlns:a16="http://schemas.microsoft.com/office/drawing/2014/main" val="3322819710"/>
                    </a:ext>
                  </a:extLst>
                </a:gridCol>
                <a:gridCol w="1049386">
                  <a:extLst>
                    <a:ext uri="{9D8B030D-6E8A-4147-A177-3AD203B41FA5}">
                      <a16:colId xmlns:a16="http://schemas.microsoft.com/office/drawing/2014/main" val="2583123554"/>
                    </a:ext>
                  </a:extLst>
                </a:gridCol>
                <a:gridCol w="1049386">
                  <a:extLst>
                    <a:ext uri="{9D8B030D-6E8A-4147-A177-3AD203B41FA5}">
                      <a16:colId xmlns:a16="http://schemas.microsoft.com/office/drawing/2014/main" val="4188822301"/>
                    </a:ext>
                  </a:extLst>
                </a:gridCol>
              </a:tblGrid>
              <a:tr h="184090">
                <a:tc rowSpan="2">
                  <a:txBody>
                    <a:bodyPr/>
                    <a:lstStyle/>
                    <a:p>
                      <a:pPr algn="ctr" fontAlgn="b"/>
                      <a:r>
                        <a:rPr lang="it-IT" sz="1600" u="none" strike="noStrike" dirty="0">
                          <a:effectLst/>
                        </a:rPr>
                        <a:t>Regione</a:t>
                      </a:r>
                      <a:endParaRPr lang="it-IT" sz="1600" b="0" i="0" u="none" strike="noStrike" dirty="0">
                        <a:solidFill>
                          <a:srgbClr val="000000"/>
                        </a:solidFill>
                        <a:effectLst/>
                        <a:latin typeface="Calibri" panose="020F0502020204030204" pitchFamily="34" charset="0"/>
                      </a:endParaRPr>
                    </a:p>
                  </a:txBody>
                  <a:tcPr marL="5758" marR="5758" marT="5758" marB="0" anchor="ctr">
                    <a:solidFill>
                      <a:schemeClr val="accent1">
                        <a:lumMod val="40000"/>
                        <a:lumOff val="60000"/>
                      </a:schemeClr>
                    </a:solidFill>
                  </a:tcPr>
                </a:tc>
                <a:tc gridSpan="3">
                  <a:txBody>
                    <a:bodyPr/>
                    <a:lstStyle/>
                    <a:p>
                      <a:pPr algn="ctr" fontAlgn="b"/>
                      <a:r>
                        <a:rPr lang="it-IT" sz="1600" u="none" strike="noStrike" dirty="0">
                          <a:effectLst/>
                        </a:rPr>
                        <a:t>DF 2024</a:t>
                      </a:r>
                      <a:endParaRPr lang="it-IT" sz="1600" b="0" i="0" u="none" strike="noStrike" dirty="0">
                        <a:solidFill>
                          <a:srgbClr val="000000"/>
                        </a:solidFill>
                        <a:effectLst/>
                        <a:latin typeface="Aptos Narrow" panose="020B0004020202020204" pitchFamily="34" charset="0"/>
                      </a:endParaRPr>
                    </a:p>
                  </a:txBody>
                  <a:tcPr marL="5758" marR="5758" marT="5758" marB="0" anchor="ctr">
                    <a:solidFill>
                      <a:schemeClr val="accent1">
                        <a:lumMod val="40000"/>
                        <a:lumOff val="60000"/>
                      </a:schemeClr>
                    </a:solidFill>
                  </a:tcPr>
                </a:tc>
                <a:tc hMerge="1">
                  <a:txBody>
                    <a:bodyPr/>
                    <a:lstStyle/>
                    <a:p>
                      <a:endParaRPr lang="it-IT"/>
                    </a:p>
                  </a:txBody>
                  <a:tcPr>
                    <a:solidFill>
                      <a:schemeClr val="accent1">
                        <a:lumMod val="40000"/>
                        <a:lumOff val="60000"/>
                      </a:schemeClr>
                    </a:solidFill>
                  </a:tcPr>
                </a:tc>
                <a:tc hMerge="1">
                  <a:txBody>
                    <a:bodyPr/>
                    <a:lstStyle/>
                    <a:p>
                      <a:endParaRPr lang="it-IT"/>
                    </a:p>
                  </a:txBody>
                  <a:tcPr>
                    <a:solidFill>
                      <a:schemeClr val="accent1">
                        <a:lumMod val="40000"/>
                        <a:lumOff val="60000"/>
                      </a:schemeClr>
                    </a:solidFill>
                  </a:tcPr>
                </a:tc>
                <a:tc gridSpan="3">
                  <a:txBody>
                    <a:bodyPr/>
                    <a:lstStyle/>
                    <a:p>
                      <a:pPr algn="ctr" fontAlgn="b"/>
                      <a:r>
                        <a:rPr lang="it-IT" sz="1600" u="none" strike="noStrike" dirty="0">
                          <a:effectLst/>
                        </a:rPr>
                        <a:t>DF 2023</a:t>
                      </a:r>
                      <a:endParaRPr lang="it-IT" sz="1600" b="0" i="0" u="none" strike="noStrike" dirty="0">
                        <a:solidFill>
                          <a:srgbClr val="000000"/>
                        </a:solidFill>
                        <a:effectLst/>
                        <a:latin typeface="Aptos Narrow" panose="020B0004020202020204" pitchFamily="34" charset="0"/>
                      </a:endParaRPr>
                    </a:p>
                  </a:txBody>
                  <a:tcPr marL="5758" marR="5758" marT="5758" marB="0" anchor="ctr">
                    <a:solidFill>
                      <a:schemeClr val="accent1">
                        <a:lumMod val="40000"/>
                        <a:lumOff val="60000"/>
                      </a:schemeClr>
                    </a:solid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735806568"/>
                  </a:ext>
                </a:extLst>
              </a:tr>
              <a:tr h="239670">
                <a:tc vMerge="1">
                  <a:txBody>
                    <a:bodyPr/>
                    <a:lstStyle/>
                    <a:p>
                      <a:endParaRPr lang="it-IT"/>
                    </a:p>
                  </a:txBody>
                  <a:tcPr/>
                </a:tc>
                <a:tc>
                  <a:txBody>
                    <a:bodyPr/>
                    <a:lstStyle/>
                    <a:p>
                      <a:pPr algn="ctr" fontAlgn="b"/>
                      <a:r>
                        <a:rPr lang="it-IT" sz="1600" u="none" strike="noStrike" dirty="0">
                          <a:effectLst/>
                        </a:rPr>
                        <a:t>v.a.</a:t>
                      </a:r>
                      <a:endParaRPr lang="it-IT" sz="1600" b="0" i="0" u="none" strike="noStrike" dirty="0">
                        <a:solidFill>
                          <a:srgbClr val="000000"/>
                        </a:solidFill>
                        <a:effectLst/>
                        <a:latin typeface="Calibri" panose="020F0502020204030204" pitchFamily="34" charset="0"/>
                      </a:endParaRPr>
                    </a:p>
                  </a:txBody>
                  <a:tcPr marL="5758" marR="5758" marT="5758" marB="0" anchor="ctr">
                    <a:solidFill>
                      <a:schemeClr val="accent1">
                        <a:lumMod val="40000"/>
                        <a:lumOff val="60000"/>
                      </a:schemeClr>
                    </a:solidFill>
                  </a:tcPr>
                </a:tc>
                <a:tc>
                  <a:txBody>
                    <a:bodyPr/>
                    <a:lstStyle/>
                    <a:p>
                      <a:pPr algn="ctr" fontAlgn="b"/>
                      <a:r>
                        <a:rPr lang="it-IT" sz="1600" u="none" strike="noStrike" dirty="0">
                          <a:effectLst/>
                        </a:rPr>
                        <a:t>v.%</a:t>
                      </a:r>
                      <a:endParaRPr lang="it-IT" sz="1600" b="0" i="0" u="none" strike="noStrike" dirty="0">
                        <a:solidFill>
                          <a:srgbClr val="000000"/>
                        </a:solidFill>
                        <a:effectLst/>
                        <a:latin typeface="Calibri" panose="020F0502020204030204" pitchFamily="34" charset="0"/>
                      </a:endParaRPr>
                    </a:p>
                  </a:txBody>
                  <a:tcPr marL="5758" marR="5758" marT="5758" marB="0" anchor="ctr">
                    <a:solidFill>
                      <a:schemeClr val="accent1">
                        <a:lumMod val="40000"/>
                        <a:lumOff val="60000"/>
                      </a:schemeClr>
                    </a:solidFill>
                  </a:tcPr>
                </a:tc>
                <a:tc>
                  <a:txBody>
                    <a:bodyPr/>
                    <a:lstStyle/>
                    <a:p>
                      <a:pPr algn="ctr" fontAlgn="b"/>
                      <a:r>
                        <a:rPr lang="it-IT" sz="1600" u="none" strike="noStrike" dirty="0">
                          <a:effectLst/>
                        </a:rPr>
                        <a:t>% di donne</a:t>
                      </a:r>
                      <a:endParaRPr lang="it-IT" sz="1600" b="0" i="0" u="none" strike="noStrike" dirty="0">
                        <a:solidFill>
                          <a:srgbClr val="000000"/>
                        </a:solidFill>
                        <a:effectLst/>
                        <a:latin typeface="Calibri" panose="020F0502020204030204" pitchFamily="34" charset="0"/>
                      </a:endParaRPr>
                    </a:p>
                  </a:txBody>
                  <a:tcPr marL="5758" marR="5758" marT="5758" marB="0" anchor="ctr">
                    <a:solidFill>
                      <a:schemeClr val="accent1">
                        <a:lumMod val="40000"/>
                        <a:lumOff val="60000"/>
                      </a:schemeClr>
                    </a:solidFill>
                  </a:tcPr>
                </a:tc>
                <a:tc>
                  <a:txBody>
                    <a:bodyPr/>
                    <a:lstStyle/>
                    <a:p>
                      <a:pPr algn="ctr" fontAlgn="b"/>
                      <a:r>
                        <a:rPr lang="it-IT" sz="1600" u="none" strike="noStrike" dirty="0">
                          <a:effectLst/>
                        </a:rPr>
                        <a:t>v.a.</a:t>
                      </a:r>
                      <a:endParaRPr lang="it-IT" sz="1600" b="0" i="0" u="none" strike="noStrike" dirty="0">
                        <a:solidFill>
                          <a:srgbClr val="000000"/>
                        </a:solidFill>
                        <a:effectLst/>
                        <a:latin typeface="Calibri" panose="020F0502020204030204" pitchFamily="34" charset="0"/>
                      </a:endParaRPr>
                    </a:p>
                  </a:txBody>
                  <a:tcPr marL="5758" marR="5758" marT="5758" marB="0" anchor="ctr">
                    <a:solidFill>
                      <a:schemeClr val="accent1">
                        <a:lumMod val="40000"/>
                        <a:lumOff val="60000"/>
                      </a:schemeClr>
                    </a:solidFill>
                  </a:tcPr>
                </a:tc>
                <a:tc>
                  <a:txBody>
                    <a:bodyPr/>
                    <a:lstStyle/>
                    <a:p>
                      <a:pPr algn="ctr" fontAlgn="b"/>
                      <a:r>
                        <a:rPr lang="it-IT" sz="1600" u="none" strike="noStrike" dirty="0">
                          <a:effectLst/>
                        </a:rPr>
                        <a:t>v.%</a:t>
                      </a:r>
                      <a:endParaRPr lang="it-IT" sz="1600" b="0" i="0" u="none" strike="noStrike" dirty="0">
                        <a:solidFill>
                          <a:srgbClr val="000000"/>
                        </a:solidFill>
                        <a:effectLst/>
                        <a:latin typeface="Calibri" panose="020F0502020204030204" pitchFamily="34" charset="0"/>
                      </a:endParaRPr>
                    </a:p>
                  </a:txBody>
                  <a:tcPr marL="5758" marR="5758" marT="5758" marB="0" anchor="ctr">
                    <a:solidFill>
                      <a:schemeClr val="accent1">
                        <a:lumMod val="40000"/>
                        <a:lumOff val="60000"/>
                      </a:schemeClr>
                    </a:solidFill>
                  </a:tcPr>
                </a:tc>
                <a:tc>
                  <a:txBody>
                    <a:bodyPr/>
                    <a:lstStyle/>
                    <a:p>
                      <a:pPr algn="ctr" fontAlgn="b"/>
                      <a:r>
                        <a:rPr lang="it-IT" sz="1600" u="none" strike="noStrike" dirty="0">
                          <a:effectLst/>
                        </a:rPr>
                        <a:t>% di donne</a:t>
                      </a:r>
                      <a:endParaRPr lang="it-IT" sz="1600" b="0" i="0" u="none" strike="noStrike" dirty="0">
                        <a:solidFill>
                          <a:srgbClr val="000000"/>
                        </a:solidFill>
                        <a:effectLst/>
                        <a:latin typeface="Calibri" panose="020F0502020204030204" pitchFamily="34" charset="0"/>
                      </a:endParaRPr>
                    </a:p>
                  </a:txBody>
                  <a:tcPr marL="5758" marR="5758" marT="5758" marB="0" anchor="ctr">
                    <a:solidFill>
                      <a:schemeClr val="accent1">
                        <a:lumMod val="40000"/>
                        <a:lumOff val="60000"/>
                      </a:schemeClr>
                    </a:solidFill>
                  </a:tcPr>
                </a:tc>
                <a:extLst>
                  <a:ext uri="{0D108BD9-81ED-4DB2-BD59-A6C34878D82A}">
                    <a16:rowId xmlns:a16="http://schemas.microsoft.com/office/drawing/2014/main" val="538265221"/>
                  </a:ext>
                </a:extLst>
              </a:tr>
              <a:tr h="184090">
                <a:tc>
                  <a:txBody>
                    <a:bodyPr/>
                    <a:lstStyle/>
                    <a:p>
                      <a:pPr algn="l" fontAlgn="b"/>
                      <a:r>
                        <a:rPr lang="it-IT" sz="1400" u="none" strike="noStrike" dirty="0">
                          <a:solidFill>
                            <a:srgbClr val="FF0000"/>
                          </a:solidFill>
                          <a:effectLst/>
                        </a:rPr>
                        <a:t>LOMBARDIA</a:t>
                      </a:r>
                      <a:endParaRPr lang="it-IT" sz="1400" b="0" i="0" u="none" strike="noStrike" dirty="0">
                        <a:solidFill>
                          <a:srgbClr val="FF0000"/>
                        </a:solidFill>
                        <a:effectLst/>
                        <a:latin typeface="Calibri" panose="020F0502020204030204" pitchFamily="34" charset="0"/>
                      </a:endParaRPr>
                    </a:p>
                  </a:txBody>
                  <a:tcPr marL="5758" marR="5758" marT="5758" marB="0" anchor="b"/>
                </a:tc>
                <a:tc>
                  <a:txBody>
                    <a:bodyPr/>
                    <a:lstStyle/>
                    <a:p>
                      <a:pPr algn="ctr" fontAlgn="ctr"/>
                      <a:r>
                        <a:rPr lang="it-IT" sz="1400" u="none" strike="noStrike" dirty="0">
                          <a:solidFill>
                            <a:srgbClr val="FF0000"/>
                          </a:solidFill>
                          <a:effectLst/>
                        </a:rPr>
                        <a:t>28'433</a:t>
                      </a:r>
                      <a:endParaRPr lang="it-IT" sz="1400" b="0" i="0" u="none" strike="noStrike" dirty="0">
                        <a:solidFill>
                          <a:srgbClr val="FF0000"/>
                        </a:solidFill>
                        <a:effectLst/>
                        <a:latin typeface="Calibri" panose="020F0502020204030204" pitchFamily="34" charset="0"/>
                      </a:endParaRPr>
                    </a:p>
                  </a:txBody>
                  <a:tcPr marL="5758" marR="5758" marT="5758" marB="0" anchor="ctr"/>
                </a:tc>
                <a:tc>
                  <a:txBody>
                    <a:bodyPr/>
                    <a:lstStyle/>
                    <a:p>
                      <a:pPr algn="ctr" fontAlgn="b"/>
                      <a:r>
                        <a:rPr lang="it-IT" sz="1400" u="none" strike="noStrike" dirty="0">
                          <a:solidFill>
                            <a:srgbClr val="FF0000"/>
                          </a:solidFill>
                          <a:effectLst/>
                        </a:rPr>
                        <a:t>26.7%</a:t>
                      </a:r>
                      <a:endParaRPr lang="it-IT" sz="1400" b="0" i="0" u="none" strike="noStrike" dirty="0">
                        <a:solidFill>
                          <a:srgbClr val="FF0000"/>
                        </a:solidFill>
                        <a:effectLst/>
                        <a:latin typeface="Aptos Narrow" panose="020B0004020202020204" pitchFamily="34" charset="0"/>
                      </a:endParaRPr>
                    </a:p>
                  </a:txBody>
                  <a:tcPr marL="5758" marR="5758" marT="5758" marB="0" anchor="b"/>
                </a:tc>
                <a:tc>
                  <a:txBody>
                    <a:bodyPr/>
                    <a:lstStyle/>
                    <a:p>
                      <a:pPr algn="ctr" fontAlgn="b"/>
                      <a:r>
                        <a:rPr lang="it-IT" sz="1400" u="none" strike="noStrike" dirty="0">
                          <a:solidFill>
                            <a:srgbClr val="FF0000"/>
                          </a:solidFill>
                          <a:effectLst/>
                        </a:rPr>
                        <a:t>19.0%</a:t>
                      </a:r>
                      <a:endParaRPr lang="it-IT" sz="1400" b="0" i="0" u="none" strike="noStrike" dirty="0">
                        <a:solidFill>
                          <a:srgbClr val="FF0000"/>
                        </a:solidFill>
                        <a:effectLst/>
                        <a:latin typeface="Aptos Narrow" panose="020B0004020202020204" pitchFamily="34" charset="0"/>
                      </a:endParaRPr>
                    </a:p>
                  </a:txBody>
                  <a:tcPr marL="5758" marR="5758" marT="5758" marB="0" anchor="b"/>
                </a:tc>
                <a:tc>
                  <a:txBody>
                    <a:bodyPr/>
                    <a:lstStyle/>
                    <a:p>
                      <a:pPr algn="ctr" fontAlgn="ctr"/>
                      <a:r>
                        <a:rPr lang="it-IT" sz="1400" u="none" strike="noStrike">
                          <a:solidFill>
                            <a:srgbClr val="FF0000"/>
                          </a:solidFill>
                          <a:effectLst/>
                        </a:rPr>
                        <a:t>23'333</a:t>
                      </a:r>
                      <a:endParaRPr lang="it-IT" sz="1400" b="0" i="0" u="none" strike="noStrike">
                        <a:solidFill>
                          <a:srgbClr val="FF0000"/>
                        </a:solidFill>
                        <a:effectLst/>
                        <a:latin typeface="Calibri" panose="020F0502020204030204" pitchFamily="34" charset="0"/>
                      </a:endParaRPr>
                    </a:p>
                  </a:txBody>
                  <a:tcPr marL="5758" marR="5758" marT="5758" marB="0" anchor="ctr"/>
                </a:tc>
                <a:tc>
                  <a:txBody>
                    <a:bodyPr/>
                    <a:lstStyle/>
                    <a:p>
                      <a:pPr algn="ctr" fontAlgn="b"/>
                      <a:r>
                        <a:rPr lang="it-IT" sz="1400" u="none" strike="noStrike" dirty="0">
                          <a:solidFill>
                            <a:srgbClr val="FF0000"/>
                          </a:solidFill>
                          <a:effectLst/>
                        </a:rPr>
                        <a:t>29.8%</a:t>
                      </a:r>
                      <a:endParaRPr lang="it-IT" sz="1400" b="0" i="0" u="none" strike="noStrike" dirty="0">
                        <a:solidFill>
                          <a:srgbClr val="FF0000"/>
                        </a:solidFill>
                        <a:effectLst/>
                        <a:latin typeface="Calibri" panose="020F0502020204030204" pitchFamily="34" charset="0"/>
                      </a:endParaRPr>
                    </a:p>
                  </a:txBody>
                  <a:tcPr marL="5758" marR="5758" marT="5758" marB="0" anchor="b"/>
                </a:tc>
                <a:tc>
                  <a:txBody>
                    <a:bodyPr/>
                    <a:lstStyle/>
                    <a:p>
                      <a:pPr algn="ctr" fontAlgn="b"/>
                      <a:r>
                        <a:rPr lang="it-IT" sz="1400" u="none" strike="noStrike" dirty="0">
                          <a:solidFill>
                            <a:srgbClr val="FF0000"/>
                          </a:solidFill>
                          <a:effectLst/>
                        </a:rPr>
                        <a:t>17.1%</a:t>
                      </a:r>
                      <a:endParaRPr lang="it-IT" sz="1400" b="0" i="0" u="none" strike="noStrike" dirty="0">
                        <a:solidFill>
                          <a:srgbClr val="FF0000"/>
                        </a:solidFill>
                        <a:effectLst/>
                        <a:latin typeface="Aptos Narrow" panose="020B0004020202020204" pitchFamily="34" charset="0"/>
                      </a:endParaRPr>
                    </a:p>
                  </a:txBody>
                  <a:tcPr marL="5758" marR="5758" marT="5758" marB="0" anchor="b"/>
                </a:tc>
                <a:extLst>
                  <a:ext uri="{0D108BD9-81ED-4DB2-BD59-A6C34878D82A}">
                    <a16:rowId xmlns:a16="http://schemas.microsoft.com/office/drawing/2014/main" val="1798532268"/>
                  </a:ext>
                </a:extLst>
              </a:tr>
              <a:tr h="147823">
                <a:tc>
                  <a:txBody>
                    <a:bodyPr/>
                    <a:lstStyle/>
                    <a:p>
                      <a:pPr algn="l" fontAlgn="b"/>
                      <a:r>
                        <a:rPr lang="it-IT" sz="1400" u="none" strike="noStrike" dirty="0">
                          <a:solidFill>
                            <a:schemeClr val="tx1"/>
                          </a:solidFill>
                          <a:effectLst/>
                        </a:rPr>
                        <a:t>CAMPANIA</a:t>
                      </a:r>
                      <a:endParaRPr lang="it-IT" sz="1400" b="0" i="0" u="none" strike="noStrike" dirty="0">
                        <a:solidFill>
                          <a:schemeClr val="tx1"/>
                        </a:solidFill>
                        <a:effectLst/>
                        <a:latin typeface="Calibri" panose="020F0502020204030204" pitchFamily="34" charset="0"/>
                      </a:endParaRPr>
                    </a:p>
                  </a:txBody>
                  <a:tcPr marL="5758" marR="5758" marT="5758" marB="0" anchor="b"/>
                </a:tc>
                <a:tc>
                  <a:txBody>
                    <a:bodyPr/>
                    <a:lstStyle/>
                    <a:p>
                      <a:pPr algn="ctr" fontAlgn="ctr"/>
                      <a:r>
                        <a:rPr lang="it-IT" sz="1400" u="none" strike="noStrike" dirty="0">
                          <a:solidFill>
                            <a:schemeClr val="tx1"/>
                          </a:solidFill>
                          <a:effectLst/>
                        </a:rPr>
                        <a:t>15'998</a:t>
                      </a:r>
                      <a:endParaRPr lang="it-IT" sz="1400" b="0" i="0" u="none" strike="noStrike" dirty="0">
                        <a:solidFill>
                          <a:schemeClr val="tx1"/>
                        </a:solidFill>
                        <a:effectLst/>
                        <a:latin typeface="Calibri" panose="020F0502020204030204" pitchFamily="34" charset="0"/>
                      </a:endParaRPr>
                    </a:p>
                  </a:txBody>
                  <a:tcPr marL="5758" marR="5758" marT="5758" marB="0" anchor="ctr"/>
                </a:tc>
                <a:tc>
                  <a:txBody>
                    <a:bodyPr/>
                    <a:lstStyle/>
                    <a:p>
                      <a:pPr algn="ctr" fontAlgn="b"/>
                      <a:r>
                        <a:rPr lang="it-IT" sz="1400" u="none" strike="noStrike" dirty="0">
                          <a:solidFill>
                            <a:schemeClr val="tx1"/>
                          </a:solidFill>
                          <a:effectLst/>
                        </a:rPr>
                        <a:t>15.0%</a:t>
                      </a:r>
                      <a:endParaRPr lang="it-IT" sz="1400" b="0" i="0" u="none" strike="noStrike" dirty="0">
                        <a:solidFill>
                          <a:schemeClr val="tx1"/>
                        </a:solidFill>
                        <a:effectLst/>
                        <a:latin typeface="Aptos Narrow" panose="020B0004020202020204" pitchFamily="34" charset="0"/>
                      </a:endParaRPr>
                    </a:p>
                  </a:txBody>
                  <a:tcPr marL="5758" marR="5758" marT="5758" marB="0" anchor="b"/>
                </a:tc>
                <a:tc>
                  <a:txBody>
                    <a:bodyPr/>
                    <a:lstStyle/>
                    <a:p>
                      <a:pPr algn="ctr" fontAlgn="b"/>
                      <a:r>
                        <a:rPr lang="it-IT" sz="1400" u="none" strike="noStrike" dirty="0">
                          <a:solidFill>
                            <a:schemeClr val="tx1"/>
                          </a:solidFill>
                          <a:effectLst/>
                        </a:rPr>
                        <a:t>15.5%</a:t>
                      </a:r>
                      <a:endParaRPr lang="it-IT" sz="1400" b="0" i="0" u="none" strike="noStrike" dirty="0">
                        <a:solidFill>
                          <a:schemeClr val="tx1"/>
                        </a:solidFill>
                        <a:effectLst/>
                        <a:latin typeface="Aptos Narrow" panose="020B0004020202020204" pitchFamily="34" charset="0"/>
                      </a:endParaRPr>
                    </a:p>
                  </a:txBody>
                  <a:tcPr marL="5758" marR="5758" marT="5758" marB="0" anchor="b"/>
                </a:tc>
                <a:tc>
                  <a:txBody>
                    <a:bodyPr/>
                    <a:lstStyle/>
                    <a:p>
                      <a:pPr algn="ctr" fontAlgn="ctr"/>
                      <a:r>
                        <a:rPr lang="it-IT" sz="1400" u="none" strike="noStrike" dirty="0">
                          <a:solidFill>
                            <a:schemeClr val="tx1"/>
                          </a:solidFill>
                          <a:effectLst/>
                        </a:rPr>
                        <a:t>7'038</a:t>
                      </a:r>
                      <a:endParaRPr lang="it-IT" sz="1400" b="0" i="0" u="none" strike="noStrike" dirty="0">
                        <a:solidFill>
                          <a:schemeClr val="tx1"/>
                        </a:solidFill>
                        <a:effectLst/>
                        <a:latin typeface="Calibri" panose="020F0502020204030204" pitchFamily="34" charset="0"/>
                      </a:endParaRPr>
                    </a:p>
                  </a:txBody>
                  <a:tcPr marL="5758" marR="5758" marT="5758" marB="0" anchor="ctr"/>
                </a:tc>
                <a:tc>
                  <a:txBody>
                    <a:bodyPr/>
                    <a:lstStyle/>
                    <a:p>
                      <a:pPr algn="ctr" fontAlgn="b"/>
                      <a:r>
                        <a:rPr lang="it-IT" sz="1400" u="none" strike="noStrike" dirty="0">
                          <a:solidFill>
                            <a:schemeClr val="tx1"/>
                          </a:solidFill>
                          <a:effectLst/>
                        </a:rPr>
                        <a:t>9.0%</a:t>
                      </a:r>
                      <a:endParaRPr lang="it-IT" sz="1400" b="0" i="0" u="none" strike="noStrike" dirty="0">
                        <a:solidFill>
                          <a:schemeClr val="tx1"/>
                        </a:solidFill>
                        <a:effectLst/>
                        <a:latin typeface="Calibri" panose="020F0502020204030204" pitchFamily="34" charset="0"/>
                      </a:endParaRPr>
                    </a:p>
                  </a:txBody>
                  <a:tcPr marL="5758" marR="5758" marT="5758" marB="0" anchor="b"/>
                </a:tc>
                <a:tc>
                  <a:txBody>
                    <a:bodyPr/>
                    <a:lstStyle/>
                    <a:p>
                      <a:pPr algn="ctr" fontAlgn="b"/>
                      <a:r>
                        <a:rPr lang="it-IT" sz="1400" u="none" strike="noStrike" dirty="0">
                          <a:solidFill>
                            <a:schemeClr val="tx1"/>
                          </a:solidFill>
                          <a:effectLst/>
                        </a:rPr>
                        <a:t>19.8%</a:t>
                      </a:r>
                      <a:endParaRPr lang="it-IT" sz="1400" b="0" i="0" u="none" strike="noStrike" dirty="0">
                        <a:solidFill>
                          <a:schemeClr val="tx1"/>
                        </a:solidFill>
                        <a:effectLst/>
                        <a:latin typeface="Aptos Narrow" panose="020B0004020202020204" pitchFamily="34" charset="0"/>
                      </a:endParaRPr>
                    </a:p>
                  </a:txBody>
                  <a:tcPr marL="5758" marR="5758" marT="5758" marB="0" anchor="b"/>
                </a:tc>
                <a:extLst>
                  <a:ext uri="{0D108BD9-81ED-4DB2-BD59-A6C34878D82A}">
                    <a16:rowId xmlns:a16="http://schemas.microsoft.com/office/drawing/2014/main" val="2523606434"/>
                  </a:ext>
                </a:extLst>
              </a:tr>
              <a:tr h="147823">
                <a:tc>
                  <a:txBody>
                    <a:bodyPr/>
                    <a:lstStyle/>
                    <a:p>
                      <a:pPr algn="l" fontAlgn="b"/>
                      <a:r>
                        <a:rPr lang="it-IT" sz="1400" u="none" strike="noStrike" dirty="0">
                          <a:effectLst/>
                        </a:rPr>
                        <a:t>EMILIA-ROMAGNA</a:t>
                      </a:r>
                      <a:endParaRPr lang="it-IT" sz="1400" b="0" i="0" u="none" strike="noStrike" dirty="0">
                        <a:solidFill>
                          <a:srgbClr val="000000"/>
                        </a:solidFill>
                        <a:effectLst/>
                        <a:latin typeface="Calibri" panose="020F0502020204030204" pitchFamily="34" charset="0"/>
                      </a:endParaRPr>
                    </a:p>
                  </a:txBody>
                  <a:tcPr marL="5758" marR="5758" marT="5758" marB="0" anchor="b"/>
                </a:tc>
                <a:tc>
                  <a:txBody>
                    <a:bodyPr/>
                    <a:lstStyle/>
                    <a:p>
                      <a:pPr algn="ctr" fontAlgn="ctr"/>
                      <a:r>
                        <a:rPr lang="it-IT" sz="1400" u="none" strike="noStrike" dirty="0">
                          <a:effectLst/>
                        </a:rPr>
                        <a:t>12'816</a:t>
                      </a:r>
                      <a:endParaRPr lang="it-IT" sz="1400" b="0" i="0" u="none" strike="noStrike" dirty="0">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dirty="0">
                          <a:effectLst/>
                        </a:rPr>
                        <a:t>12.1%</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b"/>
                      <a:r>
                        <a:rPr lang="it-IT" sz="1400" u="none" strike="noStrike">
                          <a:effectLst/>
                        </a:rPr>
                        <a:t>19.3%</a:t>
                      </a:r>
                      <a:endParaRPr lang="it-IT" sz="1400" b="0" i="0" u="none" strike="noStrike">
                        <a:solidFill>
                          <a:srgbClr val="000000"/>
                        </a:solidFill>
                        <a:effectLst/>
                        <a:latin typeface="Aptos Narrow" panose="020B0004020202020204" pitchFamily="34" charset="0"/>
                      </a:endParaRPr>
                    </a:p>
                  </a:txBody>
                  <a:tcPr marL="5758" marR="5758" marT="5758" marB="0" anchor="b"/>
                </a:tc>
                <a:tc>
                  <a:txBody>
                    <a:bodyPr/>
                    <a:lstStyle/>
                    <a:p>
                      <a:pPr algn="ctr" fontAlgn="ctr"/>
                      <a:r>
                        <a:rPr lang="it-IT" sz="1400" u="none" strike="noStrike">
                          <a:effectLst/>
                        </a:rPr>
                        <a:t>10'804</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dirty="0">
                          <a:effectLst/>
                        </a:rPr>
                        <a:t>13.8%</a:t>
                      </a:r>
                      <a:endParaRPr lang="it-IT" sz="1400" b="0" i="0" u="none" strike="noStrike" dirty="0">
                        <a:solidFill>
                          <a:srgbClr val="000000"/>
                        </a:solidFill>
                        <a:effectLst/>
                        <a:latin typeface="Calibri" panose="020F0502020204030204" pitchFamily="34" charset="0"/>
                      </a:endParaRPr>
                    </a:p>
                  </a:txBody>
                  <a:tcPr marL="5758" marR="5758" marT="5758" marB="0" anchor="b"/>
                </a:tc>
                <a:tc>
                  <a:txBody>
                    <a:bodyPr/>
                    <a:lstStyle/>
                    <a:p>
                      <a:pPr algn="ctr" fontAlgn="b"/>
                      <a:r>
                        <a:rPr lang="it-IT" sz="1400" u="none" strike="noStrike">
                          <a:effectLst/>
                        </a:rPr>
                        <a:t>18.9%</a:t>
                      </a:r>
                      <a:endParaRPr lang="it-IT" sz="1400" b="0" i="0" u="none" strike="noStrike">
                        <a:solidFill>
                          <a:srgbClr val="000000"/>
                        </a:solidFill>
                        <a:effectLst/>
                        <a:latin typeface="Aptos Narrow" panose="020B0004020202020204" pitchFamily="34" charset="0"/>
                      </a:endParaRPr>
                    </a:p>
                  </a:txBody>
                  <a:tcPr marL="5758" marR="5758" marT="5758" marB="0" anchor="b"/>
                </a:tc>
                <a:extLst>
                  <a:ext uri="{0D108BD9-81ED-4DB2-BD59-A6C34878D82A}">
                    <a16:rowId xmlns:a16="http://schemas.microsoft.com/office/drawing/2014/main" val="2735427383"/>
                  </a:ext>
                </a:extLst>
              </a:tr>
              <a:tr h="184090">
                <a:tc>
                  <a:txBody>
                    <a:bodyPr/>
                    <a:lstStyle/>
                    <a:p>
                      <a:pPr algn="l" fontAlgn="b"/>
                      <a:r>
                        <a:rPr lang="it-IT" sz="1400" u="none" strike="noStrike">
                          <a:effectLst/>
                        </a:rPr>
                        <a:t>VENETO</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ctr"/>
                      <a:r>
                        <a:rPr lang="it-IT" sz="1400" u="none" strike="noStrike">
                          <a:effectLst/>
                        </a:rPr>
                        <a:t>12'591</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dirty="0">
                          <a:effectLst/>
                        </a:rPr>
                        <a:t>11.8%</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b"/>
                      <a:r>
                        <a:rPr lang="it-IT" sz="1400" u="none" strike="noStrike">
                          <a:effectLst/>
                        </a:rPr>
                        <a:t>20.8%</a:t>
                      </a:r>
                      <a:endParaRPr lang="it-IT" sz="1400" b="0" i="0" u="none" strike="noStrike">
                        <a:solidFill>
                          <a:srgbClr val="000000"/>
                        </a:solidFill>
                        <a:effectLst/>
                        <a:latin typeface="Aptos Narrow" panose="020B0004020202020204" pitchFamily="34" charset="0"/>
                      </a:endParaRPr>
                    </a:p>
                  </a:txBody>
                  <a:tcPr marL="5758" marR="5758" marT="5758" marB="0" anchor="b"/>
                </a:tc>
                <a:tc>
                  <a:txBody>
                    <a:bodyPr/>
                    <a:lstStyle/>
                    <a:p>
                      <a:pPr algn="ctr" fontAlgn="ctr"/>
                      <a:r>
                        <a:rPr lang="it-IT" sz="1400" u="none" strike="noStrike">
                          <a:effectLst/>
                        </a:rPr>
                        <a:t>10'625</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13.6%</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b"/>
                      <a:r>
                        <a:rPr lang="it-IT" sz="1400" u="none" strike="noStrike" dirty="0">
                          <a:effectLst/>
                        </a:rPr>
                        <a:t>18.9%</a:t>
                      </a:r>
                      <a:endParaRPr lang="it-IT" sz="1400" b="0" i="0" u="none" strike="noStrike" dirty="0">
                        <a:solidFill>
                          <a:srgbClr val="000000"/>
                        </a:solidFill>
                        <a:effectLst/>
                        <a:latin typeface="Aptos Narrow" panose="020B0004020202020204" pitchFamily="34" charset="0"/>
                      </a:endParaRPr>
                    </a:p>
                  </a:txBody>
                  <a:tcPr marL="5758" marR="5758" marT="5758" marB="0" anchor="b"/>
                </a:tc>
                <a:extLst>
                  <a:ext uri="{0D108BD9-81ED-4DB2-BD59-A6C34878D82A}">
                    <a16:rowId xmlns:a16="http://schemas.microsoft.com/office/drawing/2014/main" val="3689572557"/>
                  </a:ext>
                </a:extLst>
              </a:tr>
              <a:tr h="184090">
                <a:tc>
                  <a:txBody>
                    <a:bodyPr/>
                    <a:lstStyle/>
                    <a:p>
                      <a:pPr algn="l" fontAlgn="b"/>
                      <a:r>
                        <a:rPr lang="it-IT" sz="1400" u="none" strike="noStrike">
                          <a:effectLst/>
                        </a:rPr>
                        <a:t>LAZIO</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ctr"/>
                      <a:r>
                        <a:rPr lang="it-IT" sz="1400" u="none" strike="noStrike">
                          <a:effectLst/>
                        </a:rPr>
                        <a:t>8'516</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dirty="0">
                          <a:effectLst/>
                        </a:rPr>
                        <a:t>8.0%</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b"/>
                      <a:r>
                        <a:rPr lang="it-IT" sz="1400" u="none" strike="noStrike">
                          <a:effectLst/>
                        </a:rPr>
                        <a:t>22.9%</a:t>
                      </a:r>
                      <a:endParaRPr lang="it-IT" sz="1400" b="0" i="0" u="none" strike="noStrike">
                        <a:solidFill>
                          <a:srgbClr val="000000"/>
                        </a:solidFill>
                        <a:effectLst/>
                        <a:latin typeface="Aptos Narrow" panose="020B0004020202020204" pitchFamily="34" charset="0"/>
                      </a:endParaRPr>
                    </a:p>
                  </a:txBody>
                  <a:tcPr marL="5758" marR="5758" marT="5758" marB="0" anchor="b"/>
                </a:tc>
                <a:tc>
                  <a:txBody>
                    <a:bodyPr/>
                    <a:lstStyle/>
                    <a:p>
                      <a:pPr algn="ctr" fontAlgn="ctr"/>
                      <a:r>
                        <a:rPr lang="it-IT" sz="1400" u="none" strike="noStrike">
                          <a:effectLst/>
                        </a:rPr>
                        <a:t>6'570</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dirty="0">
                          <a:effectLst/>
                        </a:rPr>
                        <a:t>8.4%</a:t>
                      </a:r>
                      <a:endParaRPr lang="it-IT" sz="1400" b="0" i="0" u="none" strike="noStrike" dirty="0">
                        <a:solidFill>
                          <a:srgbClr val="000000"/>
                        </a:solidFill>
                        <a:effectLst/>
                        <a:latin typeface="Calibri" panose="020F0502020204030204" pitchFamily="34" charset="0"/>
                      </a:endParaRPr>
                    </a:p>
                  </a:txBody>
                  <a:tcPr marL="5758" marR="5758" marT="5758" marB="0" anchor="b"/>
                </a:tc>
                <a:tc>
                  <a:txBody>
                    <a:bodyPr/>
                    <a:lstStyle/>
                    <a:p>
                      <a:pPr algn="ctr" fontAlgn="b"/>
                      <a:r>
                        <a:rPr lang="it-IT" sz="1400" u="none" strike="noStrike" dirty="0">
                          <a:effectLst/>
                        </a:rPr>
                        <a:t>23.6%</a:t>
                      </a:r>
                      <a:endParaRPr lang="it-IT" sz="1400" b="0" i="0" u="none" strike="noStrike" dirty="0">
                        <a:solidFill>
                          <a:srgbClr val="000000"/>
                        </a:solidFill>
                        <a:effectLst/>
                        <a:latin typeface="Aptos Narrow" panose="020B0004020202020204" pitchFamily="34" charset="0"/>
                      </a:endParaRPr>
                    </a:p>
                  </a:txBody>
                  <a:tcPr marL="5758" marR="5758" marT="5758" marB="0" anchor="b"/>
                </a:tc>
                <a:extLst>
                  <a:ext uri="{0D108BD9-81ED-4DB2-BD59-A6C34878D82A}">
                    <a16:rowId xmlns:a16="http://schemas.microsoft.com/office/drawing/2014/main" val="933279669"/>
                  </a:ext>
                </a:extLst>
              </a:tr>
              <a:tr h="184090">
                <a:tc>
                  <a:txBody>
                    <a:bodyPr/>
                    <a:lstStyle/>
                    <a:p>
                      <a:pPr algn="l" fontAlgn="b"/>
                      <a:r>
                        <a:rPr lang="it-IT" sz="1400" u="none" strike="noStrike" dirty="0">
                          <a:effectLst/>
                        </a:rPr>
                        <a:t>PIEMONTE</a:t>
                      </a:r>
                      <a:endParaRPr lang="it-IT" sz="1400" b="0" i="0" u="none" strike="noStrike" dirty="0">
                        <a:solidFill>
                          <a:srgbClr val="000000"/>
                        </a:solidFill>
                        <a:effectLst/>
                        <a:latin typeface="Calibri" panose="020F0502020204030204" pitchFamily="34" charset="0"/>
                      </a:endParaRPr>
                    </a:p>
                  </a:txBody>
                  <a:tcPr marL="5758" marR="5758" marT="5758" marB="0" anchor="b"/>
                </a:tc>
                <a:tc>
                  <a:txBody>
                    <a:bodyPr/>
                    <a:lstStyle/>
                    <a:p>
                      <a:pPr algn="ctr" fontAlgn="ctr"/>
                      <a:r>
                        <a:rPr lang="it-IT" sz="1400" u="none" strike="noStrike" dirty="0">
                          <a:effectLst/>
                        </a:rPr>
                        <a:t>5'533</a:t>
                      </a:r>
                      <a:endParaRPr lang="it-IT" sz="1400" b="0" i="0" u="none" strike="noStrike" dirty="0">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dirty="0">
                          <a:effectLst/>
                        </a:rPr>
                        <a:t>5.2%</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b"/>
                      <a:r>
                        <a:rPr lang="it-IT" sz="1400" u="none" strike="noStrike" dirty="0">
                          <a:effectLst/>
                        </a:rPr>
                        <a:t>26.4%</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ctr"/>
                      <a:r>
                        <a:rPr lang="it-IT" sz="1400" u="none" strike="noStrike">
                          <a:effectLst/>
                        </a:rPr>
                        <a:t>3'799</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4.8%</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b"/>
                      <a:r>
                        <a:rPr lang="it-IT" sz="1400" u="none" strike="noStrike" dirty="0">
                          <a:effectLst/>
                        </a:rPr>
                        <a:t>29.6%</a:t>
                      </a:r>
                      <a:endParaRPr lang="it-IT" sz="1400" b="0" i="0" u="none" strike="noStrike" dirty="0">
                        <a:solidFill>
                          <a:srgbClr val="000000"/>
                        </a:solidFill>
                        <a:effectLst/>
                        <a:latin typeface="Aptos Narrow" panose="020B0004020202020204" pitchFamily="34" charset="0"/>
                      </a:endParaRPr>
                    </a:p>
                  </a:txBody>
                  <a:tcPr marL="5758" marR="5758" marT="5758" marB="0" anchor="b"/>
                </a:tc>
                <a:extLst>
                  <a:ext uri="{0D108BD9-81ED-4DB2-BD59-A6C34878D82A}">
                    <a16:rowId xmlns:a16="http://schemas.microsoft.com/office/drawing/2014/main" val="3295787791"/>
                  </a:ext>
                </a:extLst>
              </a:tr>
              <a:tr h="184090">
                <a:tc>
                  <a:txBody>
                    <a:bodyPr/>
                    <a:lstStyle/>
                    <a:p>
                      <a:pPr algn="l" fontAlgn="b"/>
                      <a:r>
                        <a:rPr lang="it-IT" sz="1400" u="none" strike="noStrike" dirty="0">
                          <a:effectLst/>
                        </a:rPr>
                        <a:t>TOSCANA</a:t>
                      </a:r>
                      <a:endParaRPr lang="it-IT" sz="1400" b="0" i="0" u="none" strike="noStrike" dirty="0">
                        <a:solidFill>
                          <a:srgbClr val="000000"/>
                        </a:solidFill>
                        <a:effectLst/>
                        <a:latin typeface="Calibri" panose="020F0502020204030204" pitchFamily="34" charset="0"/>
                      </a:endParaRPr>
                    </a:p>
                  </a:txBody>
                  <a:tcPr marL="5758" marR="5758" marT="5758" marB="0" anchor="b"/>
                </a:tc>
                <a:tc>
                  <a:txBody>
                    <a:bodyPr/>
                    <a:lstStyle/>
                    <a:p>
                      <a:pPr algn="ctr" fontAlgn="ctr"/>
                      <a:r>
                        <a:rPr lang="it-IT" sz="1400" u="none" strike="noStrike">
                          <a:effectLst/>
                        </a:rPr>
                        <a:t>5'130</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4.8%</a:t>
                      </a:r>
                      <a:endParaRPr lang="it-IT" sz="1400" b="0" i="0" u="none" strike="noStrike">
                        <a:solidFill>
                          <a:srgbClr val="000000"/>
                        </a:solidFill>
                        <a:effectLst/>
                        <a:latin typeface="Aptos Narrow" panose="020B0004020202020204" pitchFamily="34" charset="0"/>
                      </a:endParaRPr>
                    </a:p>
                  </a:txBody>
                  <a:tcPr marL="5758" marR="5758" marT="5758" marB="0" anchor="b"/>
                </a:tc>
                <a:tc>
                  <a:txBody>
                    <a:bodyPr/>
                    <a:lstStyle/>
                    <a:p>
                      <a:pPr algn="ctr" fontAlgn="b"/>
                      <a:r>
                        <a:rPr lang="it-IT" sz="1400" u="none" strike="noStrike" dirty="0">
                          <a:effectLst/>
                        </a:rPr>
                        <a:t>24.9%</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ctr"/>
                      <a:r>
                        <a:rPr lang="it-IT" sz="1400" u="none" strike="noStrike">
                          <a:effectLst/>
                        </a:rPr>
                        <a:t>3'902</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5.0%</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b"/>
                      <a:r>
                        <a:rPr lang="it-IT" sz="1400" u="none" strike="noStrike">
                          <a:effectLst/>
                        </a:rPr>
                        <a:t>24.5%</a:t>
                      </a:r>
                      <a:endParaRPr lang="it-IT" sz="1400" b="0" i="0" u="none" strike="noStrike">
                        <a:solidFill>
                          <a:srgbClr val="000000"/>
                        </a:solidFill>
                        <a:effectLst/>
                        <a:latin typeface="Aptos Narrow" panose="020B0004020202020204" pitchFamily="34" charset="0"/>
                      </a:endParaRPr>
                    </a:p>
                  </a:txBody>
                  <a:tcPr marL="5758" marR="5758" marT="5758" marB="0" anchor="b"/>
                </a:tc>
                <a:extLst>
                  <a:ext uri="{0D108BD9-81ED-4DB2-BD59-A6C34878D82A}">
                    <a16:rowId xmlns:a16="http://schemas.microsoft.com/office/drawing/2014/main" val="2702216916"/>
                  </a:ext>
                </a:extLst>
              </a:tr>
              <a:tr h="184090">
                <a:tc>
                  <a:txBody>
                    <a:bodyPr/>
                    <a:lstStyle/>
                    <a:p>
                      <a:pPr algn="l" fontAlgn="b"/>
                      <a:r>
                        <a:rPr lang="it-IT" sz="1400" u="none" strike="noStrike">
                          <a:effectLst/>
                        </a:rPr>
                        <a:t>SICILIA</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ctr"/>
                      <a:r>
                        <a:rPr lang="it-IT" sz="1400" u="none" strike="noStrike">
                          <a:effectLst/>
                        </a:rPr>
                        <a:t>3'421</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3.2%</a:t>
                      </a:r>
                      <a:endParaRPr lang="it-IT" sz="1400" b="0" i="0" u="none" strike="noStrike">
                        <a:solidFill>
                          <a:srgbClr val="000000"/>
                        </a:solidFill>
                        <a:effectLst/>
                        <a:latin typeface="Aptos Narrow" panose="020B0004020202020204" pitchFamily="34" charset="0"/>
                      </a:endParaRPr>
                    </a:p>
                  </a:txBody>
                  <a:tcPr marL="5758" marR="5758" marT="5758" marB="0" anchor="b"/>
                </a:tc>
                <a:tc>
                  <a:txBody>
                    <a:bodyPr/>
                    <a:lstStyle/>
                    <a:p>
                      <a:pPr algn="ctr" fontAlgn="b"/>
                      <a:r>
                        <a:rPr lang="it-IT" sz="1400" u="none" strike="noStrike" dirty="0">
                          <a:effectLst/>
                        </a:rPr>
                        <a:t>29.3%</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ctr"/>
                      <a:r>
                        <a:rPr lang="it-IT" sz="1400" u="none" strike="noStrike" dirty="0">
                          <a:effectLst/>
                        </a:rPr>
                        <a:t>2'106</a:t>
                      </a:r>
                      <a:endParaRPr lang="it-IT" sz="1400" b="0" i="0" u="none" strike="noStrike" dirty="0">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dirty="0">
                          <a:effectLst/>
                        </a:rPr>
                        <a:t>2.7%</a:t>
                      </a:r>
                      <a:endParaRPr lang="it-IT" sz="1400" b="0" i="0" u="none" strike="noStrike" dirty="0">
                        <a:solidFill>
                          <a:srgbClr val="000000"/>
                        </a:solidFill>
                        <a:effectLst/>
                        <a:latin typeface="Calibri" panose="020F0502020204030204" pitchFamily="34" charset="0"/>
                      </a:endParaRPr>
                    </a:p>
                  </a:txBody>
                  <a:tcPr marL="5758" marR="5758" marT="5758" marB="0" anchor="b"/>
                </a:tc>
                <a:tc>
                  <a:txBody>
                    <a:bodyPr/>
                    <a:lstStyle/>
                    <a:p>
                      <a:pPr algn="ctr" fontAlgn="b"/>
                      <a:r>
                        <a:rPr lang="it-IT" sz="1400" u="none" strike="noStrike" dirty="0">
                          <a:effectLst/>
                        </a:rPr>
                        <a:t>32.7%</a:t>
                      </a:r>
                      <a:endParaRPr lang="it-IT" sz="1400" b="0" i="0" u="none" strike="noStrike" dirty="0">
                        <a:solidFill>
                          <a:srgbClr val="000000"/>
                        </a:solidFill>
                        <a:effectLst/>
                        <a:latin typeface="Aptos Narrow" panose="020B0004020202020204" pitchFamily="34" charset="0"/>
                      </a:endParaRPr>
                    </a:p>
                  </a:txBody>
                  <a:tcPr marL="5758" marR="5758" marT="5758" marB="0" anchor="b"/>
                </a:tc>
                <a:extLst>
                  <a:ext uri="{0D108BD9-81ED-4DB2-BD59-A6C34878D82A}">
                    <a16:rowId xmlns:a16="http://schemas.microsoft.com/office/drawing/2014/main" val="3106441374"/>
                  </a:ext>
                </a:extLst>
              </a:tr>
              <a:tr h="184090">
                <a:tc>
                  <a:txBody>
                    <a:bodyPr/>
                    <a:lstStyle/>
                    <a:p>
                      <a:pPr algn="l" fontAlgn="b"/>
                      <a:r>
                        <a:rPr lang="it-IT" sz="1400" u="none" strike="noStrike" dirty="0">
                          <a:effectLst/>
                        </a:rPr>
                        <a:t>PUGLIA</a:t>
                      </a:r>
                      <a:endParaRPr lang="it-IT" sz="1400" b="0" i="0" u="none" strike="noStrike" dirty="0">
                        <a:solidFill>
                          <a:srgbClr val="000000"/>
                        </a:solidFill>
                        <a:effectLst/>
                        <a:latin typeface="Calibri" panose="020F0502020204030204" pitchFamily="34" charset="0"/>
                      </a:endParaRPr>
                    </a:p>
                  </a:txBody>
                  <a:tcPr marL="5758" marR="5758" marT="5758" marB="0" anchor="b"/>
                </a:tc>
                <a:tc>
                  <a:txBody>
                    <a:bodyPr/>
                    <a:lstStyle/>
                    <a:p>
                      <a:pPr algn="ctr" fontAlgn="ctr"/>
                      <a:r>
                        <a:rPr lang="it-IT" sz="1400" u="none" strike="noStrike">
                          <a:effectLst/>
                        </a:rPr>
                        <a:t>2'917</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dirty="0">
                          <a:effectLst/>
                        </a:rPr>
                        <a:t>2.7%</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b"/>
                      <a:r>
                        <a:rPr lang="it-IT" sz="1400" u="none" strike="noStrike" dirty="0">
                          <a:effectLst/>
                        </a:rPr>
                        <a:t>28.5%</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ctr"/>
                      <a:r>
                        <a:rPr lang="it-IT" sz="1400" u="none" strike="noStrike" dirty="0">
                          <a:effectLst/>
                        </a:rPr>
                        <a:t>1'849</a:t>
                      </a:r>
                      <a:endParaRPr lang="it-IT" sz="1400" b="0" i="0" u="none" strike="noStrike" dirty="0">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dirty="0">
                          <a:effectLst/>
                        </a:rPr>
                        <a:t>2.4%</a:t>
                      </a:r>
                      <a:endParaRPr lang="it-IT" sz="1400" b="0" i="0" u="none" strike="noStrike" dirty="0">
                        <a:solidFill>
                          <a:srgbClr val="000000"/>
                        </a:solidFill>
                        <a:effectLst/>
                        <a:latin typeface="Calibri" panose="020F0502020204030204" pitchFamily="34" charset="0"/>
                      </a:endParaRPr>
                    </a:p>
                  </a:txBody>
                  <a:tcPr marL="5758" marR="5758" marT="5758" marB="0" anchor="b"/>
                </a:tc>
                <a:tc>
                  <a:txBody>
                    <a:bodyPr/>
                    <a:lstStyle/>
                    <a:p>
                      <a:pPr algn="ctr" fontAlgn="b"/>
                      <a:r>
                        <a:rPr lang="it-IT" sz="1400" u="none" strike="noStrike" dirty="0">
                          <a:effectLst/>
                        </a:rPr>
                        <a:t>38.9%</a:t>
                      </a:r>
                      <a:endParaRPr lang="it-IT" sz="1400" b="0" i="0" u="none" strike="noStrike" dirty="0">
                        <a:solidFill>
                          <a:srgbClr val="000000"/>
                        </a:solidFill>
                        <a:effectLst/>
                        <a:latin typeface="Aptos Narrow" panose="020B0004020202020204" pitchFamily="34" charset="0"/>
                      </a:endParaRPr>
                    </a:p>
                  </a:txBody>
                  <a:tcPr marL="5758" marR="5758" marT="5758" marB="0" anchor="b"/>
                </a:tc>
                <a:extLst>
                  <a:ext uri="{0D108BD9-81ED-4DB2-BD59-A6C34878D82A}">
                    <a16:rowId xmlns:a16="http://schemas.microsoft.com/office/drawing/2014/main" val="1556587561"/>
                  </a:ext>
                </a:extLst>
              </a:tr>
              <a:tr h="238502">
                <a:tc>
                  <a:txBody>
                    <a:bodyPr/>
                    <a:lstStyle/>
                    <a:p>
                      <a:pPr algn="l" fontAlgn="b"/>
                      <a:r>
                        <a:rPr lang="it-IT" sz="1400" u="none" strike="noStrike" dirty="0">
                          <a:effectLst/>
                        </a:rPr>
                        <a:t>LIGURIA</a:t>
                      </a:r>
                      <a:endParaRPr lang="it-IT" sz="1400" b="0" i="0" u="none" strike="noStrike" dirty="0">
                        <a:solidFill>
                          <a:srgbClr val="000000"/>
                        </a:solidFill>
                        <a:effectLst/>
                        <a:latin typeface="Calibri" panose="020F0502020204030204" pitchFamily="34" charset="0"/>
                      </a:endParaRPr>
                    </a:p>
                  </a:txBody>
                  <a:tcPr marL="5758" marR="5758" marT="5758" marB="0" anchor="b"/>
                </a:tc>
                <a:tc>
                  <a:txBody>
                    <a:bodyPr/>
                    <a:lstStyle/>
                    <a:p>
                      <a:pPr algn="ctr" fontAlgn="ctr"/>
                      <a:r>
                        <a:rPr lang="it-IT" sz="1400" u="none" strike="noStrike" dirty="0">
                          <a:effectLst/>
                        </a:rPr>
                        <a:t>2'399</a:t>
                      </a:r>
                      <a:endParaRPr lang="it-IT" sz="1400" b="0" i="0" u="none" strike="noStrike" dirty="0">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2.3%</a:t>
                      </a:r>
                      <a:endParaRPr lang="it-IT" sz="1400" b="0" i="0" u="none" strike="noStrike">
                        <a:solidFill>
                          <a:srgbClr val="000000"/>
                        </a:solidFill>
                        <a:effectLst/>
                        <a:latin typeface="Aptos Narrow" panose="020B0004020202020204" pitchFamily="34" charset="0"/>
                      </a:endParaRPr>
                    </a:p>
                  </a:txBody>
                  <a:tcPr marL="5758" marR="5758" marT="5758" marB="0" anchor="b"/>
                </a:tc>
                <a:tc>
                  <a:txBody>
                    <a:bodyPr/>
                    <a:lstStyle/>
                    <a:p>
                      <a:pPr algn="ctr" fontAlgn="b"/>
                      <a:r>
                        <a:rPr lang="it-IT" sz="1400" u="none" strike="noStrike" dirty="0">
                          <a:effectLst/>
                        </a:rPr>
                        <a:t>21.0%</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ctr"/>
                      <a:r>
                        <a:rPr lang="it-IT" sz="1400" u="none" strike="noStrike">
                          <a:effectLst/>
                        </a:rPr>
                        <a:t>1'920</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2.4%</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b"/>
                      <a:r>
                        <a:rPr lang="it-IT" sz="1400" u="none" strike="noStrike">
                          <a:effectLst/>
                        </a:rPr>
                        <a:t>20.5%</a:t>
                      </a:r>
                      <a:endParaRPr lang="it-IT" sz="1400" b="0" i="0" u="none" strike="noStrike">
                        <a:solidFill>
                          <a:srgbClr val="000000"/>
                        </a:solidFill>
                        <a:effectLst/>
                        <a:latin typeface="Aptos Narrow" panose="020B0004020202020204" pitchFamily="34" charset="0"/>
                      </a:endParaRPr>
                    </a:p>
                  </a:txBody>
                  <a:tcPr marL="5758" marR="5758" marT="5758" marB="0" anchor="b"/>
                </a:tc>
                <a:extLst>
                  <a:ext uri="{0D108BD9-81ED-4DB2-BD59-A6C34878D82A}">
                    <a16:rowId xmlns:a16="http://schemas.microsoft.com/office/drawing/2014/main" val="1935529851"/>
                  </a:ext>
                </a:extLst>
              </a:tr>
              <a:tr h="184090">
                <a:tc>
                  <a:txBody>
                    <a:bodyPr/>
                    <a:lstStyle/>
                    <a:p>
                      <a:pPr algn="l" fontAlgn="b"/>
                      <a:r>
                        <a:rPr lang="it-IT" sz="1400" u="none" strike="noStrike">
                          <a:effectLst/>
                        </a:rPr>
                        <a:t>MARCHE</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ctr"/>
                      <a:r>
                        <a:rPr lang="it-IT" sz="1400" u="none" strike="noStrike" dirty="0">
                          <a:effectLst/>
                        </a:rPr>
                        <a:t>2'317</a:t>
                      </a:r>
                      <a:endParaRPr lang="it-IT" sz="1400" b="0" i="0" u="none" strike="noStrike" dirty="0">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2.2%</a:t>
                      </a:r>
                      <a:endParaRPr lang="it-IT" sz="1400" b="0" i="0" u="none" strike="noStrike">
                        <a:solidFill>
                          <a:srgbClr val="000000"/>
                        </a:solidFill>
                        <a:effectLst/>
                        <a:latin typeface="Aptos Narrow" panose="020B0004020202020204" pitchFamily="34" charset="0"/>
                      </a:endParaRPr>
                    </a:p>
                  </a:txBody>
                  <a:tcPr marL="5758" marR="5758" marT="5758" marB="0" anchor="b"/>
                </a:tc>
                <a:tc>
                  <a:txBody>
                    <a:bodyPr/>
                    <a:lstStyle/>
                    <a:p>
                      <a:pPr algn="ctr" fontAlgn="b"/>
                      <a:r>
                        <a:rPr lang="it-IT" sz="1400" u="none" strike="noStrike" dirty="0">
                          <a:effectLst/>
                        </a:rPr>
                        <a:t>22.1%</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ctr"/>
                      <a:r>
                        <a:rPr lang="it-IT" sz="1400" u="none" strike="noStrike">
                          <a:effectLst/>
                        </a:rPr>
                        <a:t>1'589</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2.0%</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b"/>
                      <a:r>
                        <a:rPr lang="it-IT" sz="1400" u="none" strike="noStrike" dirty="0">
                          <a:effectLst/>
                        </a:rPr>
                        <a:t>23.2%</a:t>
                      </a:r>
                      <a:endParaRPr lang="it-IT" sz="1400" b="0" i="0" u="none" strike="noStrike" dirty="0">
                        <a:solidFill>
                          <a:srgbClr val="000000"/>
                        </a:solidFill>
                        <a:effectLst/>
                        <a:latin typeface="Aptos Narrow" panose="020B0004020202020204" pitchFamily="34" charset="0"/>
                      </a:endParaRPr>
                    </a:p>
                  </a:txBody>
                  <a:tcPr marL="5758" marR="5758" marT="5758" marB="0" anchor="b"/>
                </a:tc>
                <a:extLst>
                  <a:ext uri="{0D108BD9-81ED-4DB2-BD59-A6C34878D82A}">
                    <a16:rowId xmlns:a16="http://schemas.microsoft.com/office/drawing/2014/main" val="3029804393"/>
                  </a:ext>
                </a:extLst>
              </a:tr>
              <a:tr h="184090">
                <a:tc>
                  <a:txBody>
                    <a:bodyPr/>
                    <a:lstStyle/>
                    <a:p>
                      <a:pPr algn="l" fontAlgn="b"/>
                      <a:r>
                        <a:rPr lang="it-IT" sz="1400" u="none" strike="noStrike">
                          <a:effectLst/>
                        </a:rPr>
                        <a:t>CALABRIA</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ctr"/>
                      <a:r>
                        <a:rPr lang="it-IT" sz="1400" u="none" strike="noStrike">
                          <a:effectLst/>
                        </a:rPr>
                        <a:t>1'733</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1.6%</a:t>
                      </a:r>
                      <a:endParaRPr lang="it-IT" sz="1400" b="0" i="0" u="none" strike="noStrike">
                        <a:solidFill>
                          <a:srgbClr val="000000"/>
                        </a:solidFill>
                        <a:effectLst/>
                        <a:latin typeface="Aptos Narrow" panose="020B0004020202020204" pitchFamily="34" charset="0"/>
                      </a:endParaRPr>
                    </a:p>
                  </a:txBody>
                  <a:tcPr marL="5758" marR="5758" marT="5758" marB="0" anchor="b"/>
                </a:tc>
                <a:tc>
                  <a:txBody>
                    <a:bodyPr/>
                    <a:lstStyle/>
                    <a:p>
                      <a:pPr algn="ctr" fontAlgn="b"/>
                      <a:r>
                        <a:rPr lang="it-IT" sz="1400" u="none" strike="noStrike" dirty="0">
                          <a:effectLst/>
                        </a:rPr>
                        <a:t>34.4%</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ctr"/>
                      <a:r>
                        <a:rPr lang="it-IT" sz="1400" u="none" strike="noStrike">
                          <a:effectLst/>
                        </a:rPr>
                        <a:t>1'397</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1.8%</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b"/>
                      <a:r>
                        <a:rPr lang="it-IT" sz="1400" u="none" strike="noStrike">
                          <a:effectLst/>
                        </a:rPr>
                        <a:t>37.8%</a:t>
                      </a:r>
                      <a:endParaRPr lang="it-IT" sz="1400" b="0" i="0" u="none" strike="noStrike">
                        <a:solidFill>
                          <a:srgbClr val="000000"/>
                        </a:solidFill>
                        <a:effectLst/>
                        <a:latin typeface="Aptos Narrow" panose="020B0004020202020204" pitchFamily="34" charset="0"/>
                      </a:endParaRPr>
                    </a:p>
                  </a:txBody>
                  <a:tcPr marL="5758" marR="5758" marT="5758" marB="0" anchor="b"/>
                </a:tc>
                <a:extLst>
                  <a:ext uri="{0D108BD9-81ED-4DB2-BD59-A6C34878D82A}">
                    <a16:rowId xmlns:a16="http://schemas.microsoft.com/office/drawing/2014/main" val="1465766680"/>
                  </a:ext>
                </a:extLst>
              </a:tr>
              <a:tr h="150170">
                <a:tc>
                  <a:txBody>
                    <a:bodyPr/>
                    <a:lstStyle/>
                    <a:p>
                      <a:pPr algn="l" fontAlgn="b"/>
                      <a:r>
                        <a:rPr lang="it-IT" sz="1400" u="none" strike="noStrike">
                          <a:effectLst/>
                        </a:rPr>
                        <a:t>FRIULI-VENEZIA GIULIA</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ctr"/>
                      <a:r>
                        <a:rPr lang="it-IT" sz="1400" u="none" strike="noStrike">
                          <a:effectLst/>
                        </a:rPr>
                        <a:t>1'021</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dirty="0">
                          <a:effectLst/>
                        </a:rPr>
                        <a:t>1.0%</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b"/>
                      <a:r>
                        <a:rPr lang="it-IT" sz="1400" u="none" strike="noStrike" dirty="0">
                          <a:effectLst/>
                        </a:rPr>
                        <a:t>18.1%</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ctr"/>
                      <a:r>
                        <a:rPr lang="it-IT" sz="1400" u="none" strike="noStrike">
                          <a:effectLst/>
                        </a:rPr>
                        <a:t>1'064</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1.4%</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b"/>
                      <a:r>
                        <a:rPr lang="it-IT" sz="1400" u="none" strike="noStrike">
                          <a:effectLst/>
                        </a:rPr>
                        <a:t>15.5%</a:t>
                      </a:r>
                      <a:endParaRPr lang="it-IT" sz="1400" b="0" i="0" u="none" strike="noStrike">
                        <a:solidFill>
                          <a:srgbClr val="000000"/>
                        </a:solidFill>
                        <a:effectLst/>
                        <a:latin typeface="Aptos Narrow" panose="020B0004020202020204" pitchFamily="34" charset="0"/>
                      </a:endParaRPr>
                    </a:p>
                  </a:txBody>
                  <a:tcPr marL="5758" marR="5758" marT="5758" marB="0" anchor="b"/>
                </a:tc>
                <a:extLst>
                  <a:ext uri="{0D108BD9-81ED-4DB2-BD59-A6C34878D82A}">
                    <a16:rowId xmlns:a16="http://schemas.microsoft.com/office/drawing/2014/main" val="2130005149"/>
                  </a:ext>
                </a:extLst>
              </a:tr>
              <a:tr h="181276">
                <a:tc>
                  <a:txBody>
                    <a:bodyPr/>
                    <a:lstStyle/>
                    <a:p>
                      <a:pPr algn="l" fontAlgn="b"/>
                      <a:r>
                        <a:rPr lang="it-IT" sz="1400" u="none" strike="noStrike">
                          <a:effectLst/>
                        </a:rPr>
                        <a:t>TRENTINO-ALTO ADIGE</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ctr"/>
                      <a:r>
                        <a:rPr lang="it-IT" sz="1400" u="none" strike="noStrike">
                          <a:effectLst/>
                        </a:rPr>
                        <a:t>1'014</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dirty="0">
                          <a:effectLst/>
                        </a:rPr>
                        <a:t>1.0%</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b"/>
                      <a:r>
                        <a:rPr lang="it-IT" sz="1400" u="none" strike="noStrike" dirty="0">
                          <a:effectLst/>
                        </a:rPr>
                        <a:t>17.2%</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ctr"/>
                      <a:r>
                        <a:rPr lang="it-IT" sz="1400" u="none" strike="noStrike">
                          <a:effectLst/>
                        </a:rPr>
                        <a:t>748</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1.0%</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b"/>
                      <a:r>
                        <a:rPr lang="it-IT" sz="1400" u="none" strike="noStrike">
                          <a:effectLst/>
                        </a:rPr>
                        <a:t>17.9%</a:t>
                      </a:r>
                      <a:endParaRPr lang="it-IT" sz="1400" b="0" i="0" u="none" strike="noStrike">
                        <a:solidFill>
                          <a:srgbClr val="000000"/>
                        </a:solidFill>
                        <a:effectLst/>
                        <a:latin typeface="Aptos Narrow" panose="020B0004020202020204" pitchFamily="34" charset="0"/>
                      </a:endParaRPr>
                    </a:p>
                  </a:txBody>
                  <a:tcPr marL="5758" marR="5758" marT="5758" marB="0" anchor="b"/>
                </a:tc>
                <a:extLst>
                  <a:ext uri="{0D108BD9-81ED-4DB2-BD59-A6C34878D82A}">
                    <a16:rowId xmlns:a16="http://schemas.microsoft.com/office/drawing/2014/main" val="2589577777"/>
                  </a:ext>
                </a:extLst>
              </a:tr>
              <a:tr h="184090">
                <a:tc>
                  <a:txBody>
                    <a:bodyPr/>
                    <a:lstStyle/>
                    <a:p>
                      <a:pPr algn="l" fontAlgn="b"/>
                      <a:r>
                        <a:rPr lang="it-IT" sz="1400" u="none" strike="noStrike">
                          <a:effectLst/>
                        </a:rPr>
                        <a:t>UMBRIA</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ctr"/>
                      <a:r>
                        <a:rPr lang="it-IT" sz="1400" u="none" strike="noStrike">
                          <a:effectLst/>
                        </a:rPr>
                        <a:t>820</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dirty="0">
                          <a:effectLst/>
                        </a:rPr>
                        <a:t>0.8%</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b"/>
                      <a:r>
                        <a:rPr lang="it-IT" sz="1400" u="none" strike="noStrike" dirty="0">
                          <a:effectLst/>
                        </a:rPr>
                        <a:t>39.5%</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ctr"/>
                      <a:r>
                        <a:rPr lang="it-IT" sz="1400" u="none" strike="noStrike">
                          <a:effectLst/>
                        </a:rPr>
                        <a:t>509</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0.6%</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b"/>
                      <a:r>
                        <a:rPr lang="it-IT" sz="1400" u="none" strike="noStrike">
                          <a:effectLst/>
                        </a:rPr>
                        <a:t>42.2%</a:t>
                      </a:r>
                      <a:endParaRPr lang="it-IT" sz="1400" b="0" i="0" u="none" strike="noStrike">
                        <a:solidFill>
                          <a:srgbClr val="000000"/>
                        </a:solidFill>
                        <a:effectLst/>
                        <a:latin typeface="Aptos Narrow" panose="020B0004020202020204" pitchFamily="34" charset="0"/>
                      </a:endParaRPr>
                    </a:p>
                  </a:txBody>
                  <a:tcPr marL="5758" marR="5758" marT="5758" marB="0" anchor="b"/>
                </a:tc>
                <a:extLst>
                  <a:ext uri="{0D108BD9-81ED-4DB2-BD59-A6C34878D82A}">
                    <a16:rowId xmlns:a16="http://schemas.microsoft.com/office/drawing/2014/main" val="3899217767"/>
                  </a:ext>
                </a:extLst>
              </a:tr>
              <a:tr h="184090">
                <a:tc>
                  <a:txBody>
                    <a:bodyPr/>
                    <a:lstStyle/>
                    <a:p>
                      <a:pPr algn="l" fontAlgn="b"/>
                      <a:r>
                        <a:rPr lang="it-IT" sz="1400" u="none" strike="noStrike">
                          <a:effectLst/>
                        </a:rPr>
                        <a:t>ABRUZZO</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ctr"/>
                      <a:r>
                        <a:rPr lang="it-IT" sz="1400" u="none" strike="noStrike">
                          <a:effectLst/>
                        </a:rPr>
                        <a:t>581</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0.5%</a:t>
                      </a:r>
                      <a:endParaRPr lang="it-IT" sz="1400" b="0" i="0" u="none" strike="noStrike">
                        <a:solidFill>
                          <a:srgbClr val="000000"/>
                        </a:solidFill>
                        <a:effectLst/>
                        <a:latin typeface="Aptos Narrow" panose="020B0004020202020204" pitchFamily="34" charset="0"/>
                      </a:endParaRPr>
                    </a:p>
                  </a:txBody>
                  <a:tcPr marL="5758" marR="5758" marT="5758" marB="0" anchor="b"/>
                </a:tc>
                <a:tc>
                  <a:txBody>
                    <a:bodyPr/>
                    <a:lstStyle/>
                    <a:p>
                      <a:pPr algn="ctr" fontAlgn="b"/>
                      <a:r>
                        <a:rPr lang="it-IT" sz="1400" u="none" strike="noStrike" dirty="0">
                          <a:effectLst/>
                        </a:rPr>
                        <a:t>34.1%</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ctr"/>
                      <a:r>
                        <a:rPr lang="it-IT" sz="1400" u="none" strike="noStrike">
                          <a:effectLst/>
                        </a:rPr>
                        <a:t>438</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0.6%</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b"/>
                      <a:r>
                        <a:rPr lang="it-IT" sz="1400" u="none" strike="noStrike">
                          <a:effectLst/>
                        </a:rPr>
                        <a:t>34.2%</a:t>
                      </a:r>
                      <a:endParaRPr lang="it-IT" sz="1400" b="0" i="0" u="none" strike="noStrike">
                        <a:solidFill>
                          <a:srgbClr val="000000"/>
                        </a:solidFill>
                        <a:effectLst/>
                        <a:latin typeface="Aptos Narrow" panose="020B0004020202020204" pitchFamily="34" charset="0"/>
                      </a:endParaRPr>
                    </a:p>
                  </a:txBody>
                  <a:tcPr marL="5758" marR="5758" marT="5758" marB="0" anchor="b"/>
                </a:tc>
                <a:extLst>
                  <a:ext uri="{0D108BD9-81ED-4DB2-BD59-A6C34878D82A}">
                    <a16:rowId xmlns:a16="http://schemas.microsoft.com/office/drawing/2014/main" val="3817406569"/>
                  </a:ext>
                </a:extLst>
              </a:tr>
              <a:tr h="184090">
                <a:tc>
                  <a:txBody>
                    <a:bodyPr/>
                    <a:lstStyle/>
                    <a:p>
                      <a:pPr algn="l" fontAlgn="b"/>
                      <a:r>
                        <a:rPr lang="it-IT" sz="1400" u="none" strike="noStrike">
                          <a:effectLst/>
                        </a:rPr>
                        <a:t>SARDEGNA</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ctr"/>
                      <a:r>
                        <a:rPr lang="it-IT" sz="1400" u="none" strike="noStrike">
                          <a:effectLst/>
                        </a:rPr>
                        <a:t>493</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0.5%</a:t>
                      </a:r>
                      <a:endParaRPr lang="it-IT" sz="1400" b="0" i="0" u="none" strike="noStrike">
                        <a:solidFill>
                          <a:srgbClr val="000000"/>
                        </a:solidFill>
                        <a:effectLst/>
                        <a:latin typeface="Aptos Narrow" panose="020B0004020202020204" pitchFamily="34" charset="0"/>
                      </a:endParaRPr>
                    </a:p>
                  </a:txBody>
                  <a:tcPr marL="5758" marR="5758" marT="5758" marB="0" anchor="b"/>
                </a:tc>
                <a:tc>
                  <a:txBody>
                    <a:bodyPr/>
                    <a:lstStyle/>
                    <a:p>
                      <a:pPr algn="ctr" fontAlgn="b"/>
                      <a:r>
                        <a:rPr lang="it-IT" sz="1400" u="none" strike="noStrike" dirty="0">
                          <a:effectLst/>
                        </a:rPr>
                        <a:t>32.0%</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ctr"/>
                      <a:r>
                        <a:rPr lang="it-IT" sz="1400" u="none" strike="noStrike">
                          <a:effectLst/>
                        </a:rPr>
                        <a:t>387</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0.5%</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b"/>
                      <a:r>
                        <a:rPr lang="it-IT" sz="1400" u="none" strike="noStrike">
                          <a:effectLst/>
                        </a:rPr>
                        <a:t>31.3%</a:t>
                      </a:r>
                      <a:endParaRPr lang="it-IT" sz="1400" b="0" i="0" u="none" strike="noStrike">
                        <a:solidFill>
                          <a:srgbClr val="000000"/>
                        </a:solidFill>
                        <a:effectLst/>
                        <a:latin typeface="Aptos Narrow" panose="020B0004020202020204" pitchFamily="34" charset="0"/>
                      </a:endParaRPr>
                    </a:p>
                  </a:txBody>
                  <a:tcPr marL="5758" marR="5758" marT="5758" marB="0" anchor="b"/>
                </a:tc>
                <a:extLst>
                  <a:ext uri="{0D108BD9-81ED-4DB2-BD59-A6C34878D82A}">
                    <a16:rowId xmlns:a16="http://schemas.microsoft.com/office/drawing/2014/main" val="18263873"/>
                  </a:ext>
                </a:extLst>
              </a:tr>
              <a:tr h="184090">
                <a:tc>
                  <a:txBody>
                    <a:bodyPr/>
                    <a:lstStyle/>
                    <a:p>
                      <a:pPr algn="l" fontAlgn="b"/>
                      <a:r>
                        <a:rPr lang="it-IT" sz="1400" u="none" strike="noStrike">
                          <a:effectLst/>
                        </a:rPr>
                        <a:t>BASILICATA</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ctr"/>
                      <a:r>
                        <a:rPr lang="it-IT" sz="1400" u="none" strike="noStrike">
                          <a:effectLst/>
                        </a:rPr>
                        <a:t>357</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0.3%</a:t>
                      </a:r>
                      <a:endParaRPr lang="it-IT" sz="1400" b="0" i="0" u="none" strike="noStrike">
                        <a:solidFill>
                          <a:srgbClr val="000000"/>
                        </a:solidFill>
                        <a:effectLst/>
                        <a:latin typeface="Aptos Narrow" panose="020B0004020202020204" pitchFamily="34" charset="0"/>
                      </a:endParaRPr>
                    </a:p>
                  </a:txBody>
                  <a:tcPr marL="5758" marR="5758" marT="5758" marB="0" anchor="b"/>
                </a:tc>
                <a:tc>
                  <a:txBody>
                    <a:bodyPr/>
                    <a:lstStyle/>
                    <a:p>
                      <a:pPr algn="ctr" fontAlgn="b"/>
                      <a:r>
                        <a:rPr lang="it-IT" sz="1400" u="none" strike="noStrike" dirty="0">
                          <a:effectLst/>
                        </a:rPr>
                        <a:t>44.5%</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ctr"/>
                      <a:r>
                        <a:rPr lang="it-IT" sz="1400" u="none" strike="noStrike">
                          <a:effectLst/>
                        </a:rPr>
                        <a:t>223</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0.3%</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b"/>
                      <a:r>
                        <a:rPr lang="it-IT" sz="1400" u="none" strike="noStrike">
                          <a:effectLst/>
                        </a:rPr>
                        <a:t>65.5%</a:t>
                      </a:r>
                      <a:endParaRPr lang="it-IT" sz="1400" b="0" i="0" u="none" strike="noStrike">
                        <a:solidFill>
                          <a:srgbClr val="000000"/>
                        </a:solidFill>
                        <a:effectLst/>
                        <a:latin typeface="Aptos Narrow" panose="020B0004020202020204" pitchFamily="34" charset="0"/>
                      </a:endParaRPr>
                    </a:p>
                  </a:txBody>
                  <a:tcPr marL="5758" marR="5758" marT="5758" marB="0" anchor="b"/>
                </a:tc>
                <a:extLst>
                  <a:ext uri="{0D108BD9-81ED-4DB2-BD59-A6C34878D82A}">
                    <a16:rowId xmlns:a16="http://schemas.microsoft.com/office/drawing/2014/main" val="2727569623"/>
                  </a:ext>
                </a:extLst>
              </a:tr>
              <a:tr h="184090">
                <a:tc>
                  <a:txBody>
                    <a:bodyPr/>
                    <a:lstStyle/>
                    <a:p>
                      <a:pPr algn="l" fontAlgn="b"/>
                      <a:r>
                        <a:rPr lang="it-IT" sz="1400" u="none" strike="noStrike">
                          <a:effectLst/>
                        </a:rPr>
                        <a:t>VALLE D'AOSTA</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ctr"/>
                      <a:r>
                        <a:rPr lang="it-IT" sz="1400" u="none" strike="noStrike">
                          <a:effectLst/>
                        </a:rPr>
                        <a:t>95</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0.1%</a:t>
                      </a:r>
                      <a:endParaRPr lang="it-IT" sz="1400" b="0" i="0" u="none" strike="noStrike">
                        <a:solidFill>
                          <a:srgbClr val="000000"/>
                        </a:solidFill>
                        <a:effectLst/>
                        <a:latin typeface="Aptos Narrow" panose="020B0004020202020204" pitchFamily="34" charset="0"/>
                      </a:endParaRPr>
                    </a:p>
                  </a:txBody>
                  <a:tcPr marL="5758" marR="5758" marT="5758" marB="0" anchor="b"/>
                </a:tc>
                <a:tc>
                  <a:txBody>
                    <a:bodyPr/>
                    <a:lstStyle/>
                    <a:p>
                      <a:pPr algn="ctr" fontAlgn="b"/>
                      <a:r>
                        <a:rPr lang="it-IT" sz="1400" u="none" strike="noStrike" dirty="0">
                          <a:effectLst/>
                        </a:rPr>
                        <a:t>37.9%</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ctr"/>
                      <a:r>
                        <a:rPr lang="it-IT" sz="1400" u="none" strike="noStrike">
                          <a:effectLst/>
                        </a:rPr>
                        <a:t>61</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0.1%</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b"/>
                      <a:r>
                        <a:rPr lang="it-IT" sz="1400" u="none" strike="noStrike">
                          <a:effectLst/>
                        </a:rPr>
                        <a:t>41.0%</a:t>
                      </a:r>
                      <a:endParaRPr lang="it-IT" sz="1400" b="0" i="0" u="none" strike="noStrike">
                        <a:solidFill>
                          <a:srgbClr val="000000"/>
                        </a:solidFill>
                        <a:effectLst/>
                        <a:latin typeface="Aptos Narrow" panose="020B0004020202020204" pitchFamily="34" charset="0"/>
                      </a:endParaRPr>
                    </a:p>
                  </a:txBody>
                  <a:tcPr marL="5758" marR="5758" marT="5758" marB="0" anchor="b"/>
                </a:tc>
                <a:extLst>
                  <a:ext uri="{0D108BD9-81ED-4DB2-BD59-A6C34878D82A}">
                    <a16:rowId xmlns:a16="http://schemas.microsoft.com/office/drawing/2014/main" val="1916740986"/>
                  </a:ext>
                </a:extLst>
              </a:tr>
              <a:tr h="184090">
                <a:tc>
                  <a:txBody>
                    <a:bodyPr/>
                    <a:lstStyle/>
                    <a:p>
                      <a:pPr algn="l" fontAlgn="b"/>
                      <a:r>
                        <a:rPr lang="it-IT" sz="1400" u="none" strike="noStrike">
                          <a:effectLst/>
                        </a:rPr>
                        <a:t>MOLISE</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ctr"/>
                      <a:r>
                        <a:rPr lang="it-IT" sz="1400" u="none" strike="noStrike">
                          <a:effectLst/>
                        </a:rPr>
                        <a:t>136</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0.1%</a:t>
                      </a:r>
                      <a:endParaRPr lang="it-IT" sz="1400" b="0" i="0" u="none" strike="noStrike">
                        <a:solidFill>
                          <a:srgbClr val="000000"/>
                        </a:solidFill>
                        <a:effectLst/>
                        <a:latin typeface="Aptos Narrow" panose="020B0004020202020204" pitchFamily="34" charset="0"/>
                      </a:endParaRPr>
                    </a:p>
                  </a:txBody>
                  <a:tcPr marL="5758" marR="5758" marT="5758" marB="0" anchor="b"/>
                </a:tc>
                <a:tc>
                  <a:txBody>
                    <a:bodyPr/>
                    <a:lstStyle/>
                    <a:p>
                      <a:pPr algn="ctr" fontAlgn="b"/>
                      <a:r>
                        <a:rPr lang="it-IT" sz="1400" u="none" strike="noStrike" dirty="0">
                          <a:effectLst/>
                        </a:rPr>
                        <a:t>25.0%</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ctr"/>
                      <a:r>
                        <a:rPr lang="it-IT" sz="1400" u="none" strike="noStrike">
                          <a:effectLst/>
                        </a:rPr>
                        <a:t>40</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0.1%</a:t>
                      </a:r>
                      <a:endParaRPr lang="it-IT" sz="1400" b="0" i="0" u="none" strike="noStrike">
                        <a:solidFill>
                          <a:srgbClr val="000000"/>
                        </a:solidFill>
                        <a:effectLst/>
                        <a:latin typeface="Calibri" panose="020F0502020204030204" pitchFamily="34" charset="0"/>
                      </a:endParaRPr>
                    </a:p>
                  </a:txBody>
                  <a:tcPr marL="5758" marR="5758" marT="5758" marB="0" anchor="b"/>
                </a:tc>
                <a:tc>
                  <a:txBody>
                    <a:bodyPr/>
                    <a:lstStyle/>
                    <a:p>
                      <a:pPr algn="ctr" fontAlgn="b"/>
                      <a:r>
                        <a:rPr lang="it-IT" sz="1400" u="none" strike="noStrike">
                          <a:effectLst/>
                        </a:rPr>
                        <a:t>57.5%</a:t>
                      </a:r>
                      <a:endParaRPr lang="it-IT" sz="1400" b="0" i="0" u="none" strike="noStrike">
                        <a:solidFill>
                          <a:srgbClr val="000000"/>
                        </a:solidFill>
                        <a:effectLst/>
                        <a:latin typeface="Aptos Narrow" panose="020B0004020202020204" pitchFamily="34" charset="0"/>
                      </a:endParaRPr>
                    </a:p>
                  </a:txBody>
                  <a:tcPr marL="5758" marR="5758" marT="5758" marB="0" anchor="b"/>
                </a:tc>
                <a:extLst>
                  <a:ext uri="{0D108BD9-81ED-4DB2-BD59-A6C34878D82A}">
                    <a16:rowId xmlns:a16="http://schemas.microsoft.com/office/drawing/2014/main" val="4197687358"/>
                  </a:ext>
                </a:extLst>
              </a:tr>
              <a:tr h="184090">
                <a:tc>
                  <a:txBody>
                    <a:bodyPr/>
                    <a:lstStyle/>
                    <a:p>
                      <a:pPr algn="l" fontAlgn="b"/>
                      <a:r>
                        <a:rPr lang="it-IT" sz="1400" u="none" strike="noStrike">
                          <a:effectLst/>
                        </a:rPr>
                        <a:t>Totale</a:t>
                      </a:r>
                      <a:endParaRPr lang="it-IT" sz="1400" b="0" i="0" u="none" strike="noStrike">
                        <a:solidFill>
                          <a:srgbClr val="000000"/>
                        </a:solidFill>
                        <a:effectLst/>
                        <a:latin typeface="Aptos Narrow" panose="020B0004020202020204" pitchFamily="34" charset="0"/>
                      </a:endParaRPr>
                    </a:p>
                  </a:txBody>
                  <a:tcPr marL="5758" marR="5758" marT="5758" marB="0" anchor="b"/>
                </a:tc>
                <a:tc>
                  <a:txBody>
                    <a:bodyPr/>
                    <a:lstStyle/>
                    <a:p>
                      <a:pPr algn="ctr" fontAlgn="ctr"/>
                      <a:r>
                        <a:rPr lang="it-IT" sz="1400" u="none" strike="noStrike">
                          <a:effectLst/>
                        </a:rPr>
                        <a:t>106'321</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a:effectLst/>
                        </a:rPr>
                        <a:t>100.0%</a:t>
                      </a:r>
                      <a:endParaRPr lang="it-IT" sz="1400" b="0" i="0" u="none" strike="noStrike">
                        <a:solidFill>
                          <a:srgbClr val="000000"/>
                        </a:solidFill>
                        <a:effectLst/>
                        <a:latin typeface="Aptos Narrow" panose="020B0004020202020204" pitchFamily="34" charset="0"/>
                      </a:endParaRPr>
                    </a:p>
                  </a:txBody>
                  <a:tcPr marL="5758" marR="5758" marT="5758" marB="0" anchor="b"/>
                </a:tc>
                <a:tc>
                  <a:txBody>
                    <a:bodyPr/>
                    <a:lstStyle/>
                    <a:p>
                      <a:pPr algn="ctr" fontAlgn="b"/>
                      <a:r>
                        <a:rPr lang="it-IT" sz="1400" u="none" strike="noStrike" dirty="0">
                          <a:effectLst/>
                        </a:rPr>
                        <a:t>21.0%</a:t>
                      </a:r>
                      <a:endParaRPr lang="it-IT" sz="1400" b="0" i="0" u="none" strike="noStrike" dirty="0">
                        <a:solidFill>
                          <a:srgbClr val="000000"/>
                        </a:solidFill>
                        <a:effectLst/>
                        <a:latin typeface="Aptos Narrow" panose="020B0004020202020204" pitchFamily="34" charset="0"/>
                      </a:endParaRPr>
                    </a:p>
                  </a:txBody>
                  <a:tcPr marL="5758" marR="5758" marT="5758" marB="0" anchor="b"/>
                </a:tc>
                <a:tc>
                  <a:txBody>
                    <a:bodyPr/>
                    <a:lstStyle/>
                    <a:p>
                      <a:pPr algn="ctr" fontAlgn="ctr"/>
                      <a:r>
                        <a:rPr lang="it-IT" sz="1400" u="none" strike="noStrike">
                          <a:effectLst/>
                        </a:rPr>
                        <a:t>78'402</a:t>
                      </a:r>
                      <a:endParaRPr lang="it-IT" sz="1400" b="0" i="0" u="none" strike="noStrike">
                        <a:solidFill>
                          <a:srgbClr val="000000"/>
                        </a:solidFill>
                        <a:effectLst/>
                        <a:latin typeface="Calibri" panose="020F0502020204030204" pitchFamily="34" charset="0"/>
                      </a:endParaRPr>
                    </a:p>
                  </a:txBody>
                  <a:tcPr marL="5758" marR="5758" marT="5758" marB="0" anchor="ctr"/>
                </a:tc>
                <a:tc>
                  <a:txBody>
                    <a:bodyPr/>
                    <a:lstStyle/>
                    <a:p>
                      <a:pPr algn="ctr" fontAlgn="b"/>
                      <a:r>
                        <a:rPr lang="it-IT" sz="1400" u="none" strike="noStrike" dirty="0">
                          <a:effectLst/>
                        </a:rPr>
                        <a:t>100.0%</a:t>
                      </a:r>
                      <a:endParaRPr lang="it-IT" sz="1400" b="0" i="0" u="none" strike="noStrike" dirty="0">
                        <a:solidFill>
                          <a:srgbClr val="000000"/>
                        </a:solidFill>
                        <a:effectLst/>
                        <a:latin typeface="Calibri" panose="020F0502020204030204" pitchFamily="34" charset="0"/>
                      </a:endParaRPr>
                    </a:p>
                  </a:txBody>
                  <a:tcPr marL="5758" marR="5758" marT="5758" marB="0" anchor="b"/>
                </a:tc>
                <a:tc>
                  <a:txBody>
                    <a:bodyPr/>
                    <a:lstStyle/>
                    <a:p>
                      <a:pPr algn="ctr" fontAlgn="b"/>
                      <a:r>
                        <a:rPr lang="it-IT" sz="1400" u="none" strike="noStrike" dirty="0">
                          <a:effectLst/>
                        </a:rPr>
                        <a:t>21.4%</a:t>
                      </a:r>
                      <a:endParaRPr lang="it-IT" sz="1400" b="0" i="0" u="none" strike="noStrike" dirty="0">
                        <a:solidFill>
                          <a:srgbClr val="000000"/>
                        </a:solidFill>
                        <a:effectLst/>
                        <a:latin typeface="Aptos Narrow" panose="020B0004020202020204" pitchFamily="34" charset="0"/>
                      </a:endParaRPr>
                    </a:p>
                  </a:txBody>
                  <a:tcPr marL="5758" marR="5758" marT="5758" marB="0" anchor="b"/>
                </a:tc>
                <a:extLst>
                  <a:ext uri="{0D108BD9-81ED-4DB2-BD59-A6C34878D82A}">
                    <a16:rowId xmlns:a16="http://schemas.microsoft.com/office/drawing/2014/main" val="2307364404"/>
                  </a:ext>
                </a:extLst>
              </a:tr>
            </a:tbl>
          </a:graphicData>
        </a:graphic>
      </p:graphicFrame>
    </p:spTree>
    <p:extLst>
      <p:ext uri="{BB962C8B-B14F-4D97-AF65-F5344CB8AC3E}">
        <p14:creationId xmlns:p14="http://schemas.microsoft.com/office/powerpoint/2010/main" val="482426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2345" y="35642"/>
            <a:ext cx="8751060" cy="369332"/>
          </a:xfrm>
          <a:prstGeom prst="rect">
            <a:avLst/>
          </a:prstGeom>
        </p:spPr>
        <p:txBody>
          <a:bodyPr vert="horz" wrap="square" lIns="0" tIns="0" rIns="0" bIns="0" rtlCol="0">
            <a:spAutoFit/>
          </a:bodyPr>
          <a:lstStyle/>
          <a:p>
            <a:pPr marL="12700">
              <a:lnSpc>
                <a:spcPct val="100000"/>
              </a:lnSpc>
            </a:pPr>
            <a:r>
              <a:rPr lang="it-IT" sz="2400" b="1" dirty="0">
                <a:effectLst/>
                <a:latin typeface="Titillium"/>
                <a:ea typeface="Times New Roman" panose="02020603050405020304" pitchFamily="18" charset="0"/>
              </a:rPr>
              <a:t>Programmazione dei flussi d’ingresso in Italia dei lavoratori stranieri </a:t>
            </a:r>
            <a:endParaRPr sz="2400" spc="15" dirty="0">
              <a:latin typeface="Titillium"/>
            </a:endParaRPr>
          </a:p>
        </p:txBody>
      </p:sp>
      <p:sp>
        <p:nvSpPr>
          <p:cNvPr id="6" name="CasellaDiTesto 5">
            <a:extLst>
              <a:ext uri="{FF2B5EF4-FFF2-40B4-BE49-F238E27FC236}">
                <a16:creationId xmlns:a16="http://schemas.microsoft.com/office/drawing/2014/main" id="{ABE7CC6E-F496-A3F1-3E36-3FA0B9FB0CEC}"/>
              </a:ext>
            </a:extLst>
          </p:cNvPr>
          <p:cNvSpPr txBox="1"/>
          <p:nvPr/>
        </p:nvSpPr>
        <p:spPr>
          <a:xfrm>
            <a:off x="4898" y="404974"/>
            <a:ext cx="9029700" cy="83099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prstClr val="white"/>
                </a:solidFill>
                <a:effectLst/>
                <a:uLnTx/>
                <a:uFillTx/>
                <a:latin typeface="Titillium"/>
                <a:ea typeface="+mn-ea"/>
                <a:cs typeface="+mn-cs"/>
              </a:rPr>
              <a:t>Domanda di nulla osta per </a:t>
            </a:r>
            <a:r>
              <a:rPr kumimoji="0" lang="it-IT" sz="2400" b="1" i="0" u="none" strike="noStrike" kern="1200" cap="none" spc="0" normalizeH="0" baseline="0" noProof="0" dirty="0">
                <a:ln>
                  <a:noFill/>
                </a:ln>
                <a:solidFill>
                  <a:srgbClr val="FF0000"/>
                </a:solidFill>
                <a:effectLst/>
                <a:uLnTx/>
                <a:uFillTx/>
                <a:latin typeface="Titillium"/>
                <a:ea typeface="+mn-ea"/>
                <a:cs typeface="+mn-cs"/>
              </a:rPr>
              <a:t>lavoro subordinato assistenza familiare </a:t>
            </a:r>
            <a:r>
              <a:rPr kumimoji="0" lang="it-IT" sz="2400" b="1" i="0" u="none" strike="noStrike" kern="1200" cap="none" spc="0" normalizeH="0" baseline="0" noProof="0" dirty="0">
                <a:ln>
                  <a:noFill/>
                </a:ln>
                <a:solidFill>
                  <a:prstClr val="white"/>
                </a:solidFill>
                <a:effectLst/>
                <a:uLnTx/>
                <a:uFillTx/>
                <a:latin typeface="Titillium"/>
                <a:ea typeface="+mn-ea"/>
                <a:cs typeface="+mn-cs"/>
              </a:rPr>
              <a:t>per cittadinanza del lavoratore – DF 2024 e DF 2023</a:t>
            </a:r>
          </a:p>
        </p:txBody>
      </p:sp>
      <p:sp>
        <p:nvSpPr>
          <p:cNvPr id="8" name="CasellaDiTesto 7">
            <a:extLst>
              <a:ext uri="{FF2B5EF4-FFF2-40B4-BE49-F238E27FC236}">
                <a16:creationId xmlns:a16="http://schemas.microsoft.com/office/drawing/2014/main" id="{09894551-5806-7547-FC09-F4E707E74EC8}"/>
              </a:ext>
            </a:extLst>
          </p:cNvPr>
          <p:cNvSpPr txBox="1"/>
          <p:nvPr/>
        </p:nvSpPr>
        <p:spPr>
          <a:xfrm>
            <a:off x="3810000" y="1357956"/>
            <a:ext cx="5166362" cy="230832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solidFill>
                <a:effectLst/>
                <a:uLnTx/>
                <a:uFillTx/>
                <a:latin typeface="Calibri"/>
                <a:ea typeface="+mn-ea"/>
                <a:cs typeface="+mn-cs"/>
              </a:rPr>
              <a:t>Relativamente al DF 2024, le domande di nulla osta per lavoro subordinato nell’ambito dell’assistenza familiare e socio-sanitaria, per lavoratori provenienti dal Bangladesh, rappresentano oltre un quarto (27,3%) delle domande complessive. Seguono i lavoratori marocchini con il 15% circa delle domande e l’India con il 12%.  Si evidenzia che In entrambi gli anni considerati, la % di donne bangladesi non supera la quota del 5% a fronte del 21% di presenza femminile registrato nel totale delle domande.</a:t>
            </a:r>
          </a:p>
        </p:txBody>
      </p:sp>
      <p:graphicFrame>
        <p:nvGraphicFramePr>
          <p:cNvPr id="4" name="Tabella 3">
            <a:extLst>
              <a:ext uri="{FF2B5EF4-FFF2-40B4-BE49-F238E27FC236}">
                <a16:creationId xmlns:a16="http://schemas.microsoft.com/office/drawing/2014/main" id="{6C9DDAC1-A127-D1C0-E039-F82308F31304}"/>
              </a:ext>
            </a:extLst>
          </p:cNvPr>
          <p:cNvGraphicFramePr>
            <a:graphicFrameLocks noGrp="1"/>
          </p:cNvGraphicFramePr>
          <p:nvPr>
            <p:extLst>
              <p:ext uri="{D42A27DB-BD31-4B8C-83A1-F6EECF244321}">
                <p14:modId xmlns:p14="http://schemas.microsoft.com/office/powerpoint/2010/main" val="3222870711"/>
              </p:ext>
            </p:extLst>
          </p:nvPr>
        </p:nvGraphicFramePr>
        <p:xfrm>
          <a:off x="131506" y="3939539"/>
          <a:ext cx="8844857" cy="2766060"/>
        </p:xfrm>
        <a:graphic>
          <a:graphicData uri="http://schemas.openxmlformats.org/drawingml/2006/table">
            <a:tbl>
              <a:tblPr>
                <a:tableStyleId>{5C22544A-7EE6-4342-B048-85BDC9FD1C3A}</a:tableStyleId>
              </a:tblPr>
              <a:tblGrid>
                <a:gridCol w="1991051">
                  <a:extLst>
                    <a:ext uri="{9D8B030D-6E8A-4147-A177-3AD203B41FA5}">
                      <a16:colId xmlns:a16="http://schemas.microsoft.com/office/drawing/2014/main" val="97240566"/>
                    </a:ext>
                  </a:extLst>
                </a:gridCol>
                <a:gridCol w="1142301">
                  <a:extLst>
                    <a:ext uri="{9D8B030D-6E8A-4147-A177-3AD203B41FA5}">
                      <a16:colId xmlns:a16="http://schemas.microsoft.com/office/drawing/2014/main" val="1882499934"/>
                    </a:ext>
                  </a:extLst>
                </a:gridCol>
                <a:gridCol w="1142301">
                  <a:extLst>
                    <a:ext uri="{9D8B030D-6E8A-4147-A177-3AD203B41FA5}">
                      <a16:colId xmlns:a16="http://schemas.microsoft.com/office/drawing/2014/main" val="2770865168"/>
                    </a:ext>
                  </a:extLst>
                </a:gridCol>
                <a:gridCol w="1142301">
                  <a:extLst>
                    <a:ext uri="{9D8B030D-6E8A-4147-A177-3AD203B41FA5}">
                      <a16:colId xmlns:a16="http://schemas.microsoft.com/office/drawing/2014/main" val="3328432336"/>
                    </a:ext>
                  </a:extLst>
                </a:gridCol>
                <a:gridCol w="1142301">
                  <a:extLst>
                    <a:ext uri="{9D8B030D-6E8A-4147-A177-3AD203B41FA5}">
                      <a16:colId xmlns:a16="http://schemas.microsoft.com/office/drawing/2014/main" val="3815427367"/>
                    </a:ext>
                  </a:extLst>
                </a:gridCol>
                <a:gridCol w="1142301">
                  <a:extLst>
                    <a:ext uri="{9D8B030D-6E8A-4147-A177-3AD203B41FA5}">
                      <a16:colId xmlns:a16="http://schemas.microsoft.com/office/drawing/2014/main" val="3004767969"/>
                    </a:ext>
                  </a:extLst>
                </a:gridCol>
                <a:gridCol w="1142301">
                  <a:extLst>
                    <a:ext uri="{9D8B030D-6E8A-4147-A177-3AD203B41FA5}">
                      <a16:colId xmlns:a16="http://schemas.microsoft.com/office/drawing/2014/main" val="2475091873"/>
                    </a:ext>
                  </a:extLst>
                </a:gridCol>
              </a:tblGrid>
              <a:tr h="242375">
                <a:tc rowSpan="2">
                  <a:txBody>
                    <a:bodyPr/>
                    <a:lstStyle/>
                    <a:p>
                      <a:pPr algn="ctr" fontAlgn="b"/>
                      <a:r>
                        <a:rPr lang="it-IT" sz="1600" u="none" strike="noStrike" dirty="0">
                          <a:effectLst/>
                        </a:rPr>
                        <a:t>Cittadinanza lavoratore</a:t>
                      </a:r>
                      <a:endParaRPr lang="it-IT" sz="1600" b="0" i="0" u="none" strike="noStrike" dirty="0">
                        <a:solidFill>
                          <a:srgbClr val="000000"/>
                        </a:solidFill>
                        <a:effectLst/>
                        <a:latin typeface="Aptos Narrow" panose="020B0004020202020204" pitchFamily="34" charset="0"/>
                      </a:endParaRPr>
                    </a:p>
                  </a:txBody>
                  <a:tcPr marL="7620" marR="7620" marT="7620" marB="0" anchor="ctr">
                    <a:solidFill>
                      <a:schemeClr val="accent1">
                        <a:lumMod val="40000"/>
                        <a:lumOff val="60000"/>
                      </a:schemeClr>
                    </a:solidFill>
                  </a:tcPr>
                </a:tc>
                <a:tc gridSpan="3">
                  <a:txBody>
                    <a:bodyPr/>
                    <a:lstStyle/>
                    <a:p>
                      <a:pPr algn="ctr" fontAlgn="b"/>
                      <a:r>
                        <a:rPr lang="it-IT" sz="1600" u="none" strike="noStrike" dirty="0">
                          <a:effectLst/>
                        </a:rPr>
                        <a:t>DF 2024</a:t>
                      </a:r>
                      <a:endParaRPr lang="it-IT" sz="1600" b="0" i="0" u="none" strike="noStrike" dirty="0">
                        <a:solidFill>
                          <a:srgbClr val="000000"/>
                        </a:solidFill>
                        <a:effectLst/>
                        <a:latin typeface="Aptos Narrow" panose="020B0004020202020204" pitchFamily="34" charset="0"/>
                      </a:endParaRPr>
                    </a:p>
                  </a:txBody>
                  <a:tcPr marL="7620" marR="7620" marT="7620" marB="0" anchor="b">
                    <a:solidFill>
                      <a:schemeClr val="accent1">
                        <a:lumMod val="40000"/>
                        <a:lumOff val="60000"/>
                      </a:schemeClr>
                    </a:solidFill>
                  </a:tcPr>
                </a:tc>
                <a:tc hMerge="1">
                  <a:txBody>
                    <a:bodyPr/>
                    <a:lstStyle/>
                    <a:p>
                      <a:endParaRPr lang="it-IT"/>
                    </a:p>
                  </a:txBody>
                  <a:tcPr>
                    <a:solidFill>
                      <a:schemeClr val="accent1">
                        <a:lumMod val="40000"/>
                        <a:lumOff val="60000"/>
                      </a:schemeClr>
                    </a:solidFill>
                  </a:tcPr>
                </a:tc>
                <a:tc hMerge="1">
                  <a:txBody>
                    <a:bodyPr/>
                    <a:lstStyle/>
                    <a:p>
                      <a:endParaRPr lang="it-IT"/>
                    </a:p>
                  </a:txBody>
                  <a:tcPr>
                    <a:solidFill>
                      <a:schemeClr val="accent1">
                        <a:lumMod val="40000"/>
                        <a:lumOff val="60000"/>
                      </a:schemeClr>
                    </a:solidFill>
                  </a:tcPr>
                </a:tc>
                <a:tc gridSpan="3">
                  <a:txBody>
                    <a:bodyPr/>
                    <a:lstStyle/>
                    <a:p>
                      <a:pPr algn="ctr" fontAlgn="b"/>
                      <a:r>
                        <a:rPr lang="it-IT" sz="1600" u="none" strike="noStrike" dirty="0">
                          <a:effectLst/>
                        </a:rPr>
                        <a:t>DF 2023</a:t>
                      </a:r>
                      <a:endParaRPr lang="it-IT" sz="1600" b="0" i="0" u="none" strike="noStrike" dirty="0">
                        <a:solidFill>
                          <a:srgbClr val="000000"/>
                        </a:solidFill>
                        <a:effectLst/>
                        <a:latin typeface="Aptos Narrow" panose="020B0004020202020204" pitchFamily="34" charset="0"/>
                      </a:endParaRPr>
                    </a:p>
                  </a:txBody>
                  <a:tcPr marL="7620" marR="7620" marT="7620" marB="0" anchor="b">
                    <a:solidFill>
                      <a:schemeClr val="accent1">
                        <a:lumMod val="40000"/>
                        <a:lumOff val="60000"/>
                      </a:schemeClr>
                    </a:solid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978735153"/>
                  </a:ext>
                </a:extLst>
              </a:tr>
              <a:tr h="242375">
                <a:tc vMerge="1">
                  <a:txBody>
                    <a:bodyPr/>
                    <a:lstStyle/>
                    <a:p>
                      <a:endParaRPr lang="it-IT"/>
                    </a:p>
                  </a:txBody>
                  <a:tcPr/>
                </a:tc>
                <a:tc>
                  <a:txBody>
                    <a:bodyPr/>
                    <a:lstStyle/>
                    <a:p>
                      <a:pPr algn="ctr" fontAlgn="b"/>
                      <a:r>
                        <a:rPr lang="it-IT" sz="1600" u="none" strike="noStrike" dirty="0">
                          <a:effectLst/>
                        </a:rPr>
                        <a:t>v.a</a:t>
                      </a:r>
                      <a:endParaRPr lang="it-IT" sz="1600" b="0" i="0" u="none" strike="noStrike" dirty="0">
                        <a:solidFill>
                          <a:srgbClr val="000000"/>
                        </a:solidFill>
                        <a:effectLst/>
                        <a:latin typeface="Aptos Narrow" panose="020B0004020202020204" pitchFamily="34" charset="0"/>
                      </a:endParaRPr>
                    </a:p>
                  </a:txBody>
                  <a:tcPr marL="7620" marR="7620" marT="7620" marB="0" anchor="b">
                    <a:solidFill>
                      <a:schemeClr val="accent1">
                        <a:lumMod val="40000"/>
                        <a:lumOff val="60000"/>
                      </a:schemeClr>
                    </a:solidFill>
                  </a:tcPr>
                </a:tc>
                <a:tc>
                  <a:txBody>
                    <a:bodyPr/>
                    <a:lstStyle/>
                    <a:p>
                      <a:pPr algn="ctr" fontAlgn="b"/>
                      <a:r>
                        <a:rPr lang="it-IT" sz="1600" u="none" strike="noStrike" dirty="0">
                          <a:effectLst/>
                        </a:rPr>
                        <a:t>v.%</a:t>
                      </a:r>
                      <a:endParaRPr lang="it-IT" sz="1600" b="0" i="0" u="none" strike="noStrike" dirty="0">
                        <a:solidFill>
                          <a:srgbClr val="000000"/>
                        </a:solidFill>
                        <a:effectLst/>
                        <a:latin typeface="Aptos Narrow" panose="020B0004020202020204" pitchFamily="34" charset="0"/>
                      </a:endParaRPr>
                    </a:p>
                  </a:txBody>
                  <a:tcPr marL="7620" marR="7620" marT="7620" marB="0" anchor="b">
                    <a:solidFill>
                      <a:schemeClr val="accent1">
                        <a:lumMod val="40000"/>
                        <a:lumOff val="60000"/>
                      </a:schemeClr>
                    </a:solidFill>
                  </a:tcPr>
                </a:tc>
                <a:tc>
                  <a:txBody>
                    <a:bodyPr/>
                    <a:lstStyle/>
                    <a:p>
                      <a:pPr algn="ctr" fontAlgn="b"/>
                      <a:r>
                        <a:rPr lang="it-IT" sz="1600" u="none" strike="noStrike" dirty="0">
                          <a:effectLst/>
                        </a:rPr>
                        <a:t>% di donne</a:t>
                      </a:r>
                      <a:endParaRPr lang="it-IT" sz="1600" b="0" i="0" u="none" strike="noStrike" dirty="0">
                        <a:solidFill>
                          <a:srgbClr val="000000"/>
                        </a:solidFill>
                        <a:effectLst/>
                        <a:latin typeface="Aptos Narrow" panose="020B0004020202020204" pitchFamily="34" charset="0"/>
                      </a:endParaRPr>
                    </a:p>
                  </a:txBody>
                  <a:tcPr marL="7620" marR="7620" marT="7620" marB="0" anchor="b">
                    <a:solidFill>
                      <a:schemeClr val="accent1">
                        <a:lumMod val="40000"/>
                        <a:lumOff val="60000"/>
                      </a:schemeClr>
                    </a:solidFill>
                  </a:tcPr>
                </a:tc>
                <a:tc>
                  <a:txBody>
                    <a:bodyPr/>
                    <a:lstStyle/>
                    <a:p>
                      <a:pPr algn="ctr" fontAlgn="b"/>
                      <a:r>
                        <a:rPr lang="it-IT" sz="1600" u="none" strike="noStrike" dirty="0">
                          <a:effectLst/>
                        </a:rPr>
                        <a:t>v.a</a:t>
                      </a:r>
                      <a:endParaRPr lang="it-IT" sz="1600" b="0" i="0" u="none" strike="noStrike" dirty="0">
                        <a:solidFill>
                          <a:srgbClr val="000000"/>
                        </a:solidFill>
                        <a:effectLst/>
                        <a:latin typeface="Aptos Narrow" panose="020B0004020202020204" pitchFamily="34" charset="0"/>
                      </a:endParaRPr>
                    </a:p>
                  </a:txBody>
                  <a:tcPr marL="7620" marR="7620" marT="7620" marB="0" anchor="b">
                    <a:solidFill>
                      <a:schemeClr val="accent1">
                        <a:lumMod val="40000"/>
                        <a:lumOff val="60000"/>
                      </a:schemeClr>
                    </a:solidFill>
                  </a:tcPr>
                </a:tc>
                <a:tc>
                  <a:txBody>
                    <a:bodyPr/>
                    <a:lstStyle/>
                    <a:p>
                      <a:pPr algn="ctr" fontAlgn="b"/>
                      <a:r>
                        <a:rPr lang="it-IT" sz="1600" u="none" strike="noStrike" dirty="0">
                          <a:effectLst/>
                        </a:rPr>
                        <a:t>v.%</a:t>
                      </a:r>
                      <a:endParaRPr lang="it-IT" sz="1600" b="0" i="0" u="none" strike="noStrike" dirty="0">
                        <a:solidFill>
                          <a:srgbClr val="000000"/>
                        </a:solidFill>
                        <a:effectLst/>
                        <a:latin typeface="Aptos Narrow" panose="020B0004020202020204" pitchFamily="34" charset="0"/>
                      </a:endParaRPr>
                    </a:p>
                  </a:txBody>
                  <a:tcPr marL="7620" marR="7620" marT="7620" marB="0" anchor="b">
                    <a:solidFill>
                      <a:schemeClr val="accent1">
                        <a:lumMod val="40000"/>
                        <a:lumOff val="60000"/>
                      </a:schemeClr>
                    </a:solidFill>
                  </a:tcPr>
                </a:tc>
                <a:tc>
                  <a:txBody>
                    <a:bodyPr/>
                    <a:lstStyle/>
                    <a:p>
                      <a:pPr algn="ctr" fontAlgn="b"/>
                      <a:r>
                        <a:rPr lang="it-IT" sz="1600" u="none" strike="noStrike" dirty="0">
                          <a:effectLst/>
                        </a:rPr>
                        <a:t>% di donne</a:t>
                      </a:r>
                      <a:endParaRPr lang="it-IT" sz="1600" b="0" i="0" u="none" strike="noStrike" dirty="0">
                        <a:solidFill>
                          <a:srgbClr val="000000"/>
                        </a:solidFill>
                        <a:effectLst/>
                        <a:latin typeface="Aptos Narrow" panose="020B0004020202020204" pitchFamily="34" charset="0"/>
                      </a:endParaRPr>
                    </a:p>
                  </a:txBody>
                  <a:tcPr marL="7620" marR="7620" marT="7620" marB="0" anchor="b">
                    <a:solidFill>
                      <a:schemeClr val="accent1">
                        <a:lumMod val="40000"/>
                        <a:lumOff val="60000"/>
                      </a:schemeClr>
                    </a:solidFill>
                  </a:tcPr>
                </a:tc>
                <a:extLst>
                  <a:ext uri="{0D108BD9-81ED-4DB2-BD59-A6C34878D82A}">
                    <a16:rowId xmlns:a16="http://schemas.microsoft.com/office/drawing/2014/main" val="3500082565"/>
                  </a:ext>
                </a:extLst>
              </a:tr>
              <a:tr h="242375">
                <a:tc>
                  <a:txBody>
                    <a:bodyPr/>
                    <a:lstStyle/>
                    <a:p>
                      <a:pPr algn="l" fontAlgn="b"/>
                      <a:r>
                        <a:rPr lang="it-IT" sz="1600" u="none" strike="noStrike" dirty="0">
                          <a:solidFill>
                            <a:srgbClr val="FF0000"/>
                          </a:solidFill>
                          <a:effectLst/>
                        </a:rPr>
                        <a:t>BANGLADESH</a:t>
                      </a:r>
                      <a:endParaRPr lang="it-IT" sz="1600" b="0" i="0" u="none" strike="noStrike" dirty="0">
                        <a:solidFill>
                          <a:srgbClr val="FF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solidFill>
                            <a:srgbClr val="FF0000"/>
                          </a:solidFill>
                          <a:effectLst/>
                        </a:rPr>
                        <a:t>29'022</a:t>
                      </a:r>
                      <a:endParaRPr lang="it-IT" sz="1600" b="0" i="0" u="none" strike="noStrike" dirty="0">
                        <a:solidFill>
                          <a:srgbClr val="FF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solidFill>
                            <a:srgbClr val="FF0000"/>
                          </a:solidFill>
                          <a:effectLst/>
                        </a:rPr>
                        <a:t>27.3%</a:t>
                      </a:r>
                      <a:endParaRPr lang="it-IT" sz="1600" b="0" i="0" u="none" strike="noStrike" dirty="0">
                        <a:solidFill>
                          <a:srgbClr val="FF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solidFill>
                            <a:srgbClr val="FF0000"/>
                          </a:solidFill>
                          <a:effectLst/>
                        </a:rPr>
                        <a:t>4.3%</a:t>
                      </a:r>
                      <a:endParaRPr lang="it-IT" sz="1600" b="0" i="0" u="none" strike="noStrike" dirty="0">
                        <a:solidFill>
                          <a:srgbClr val="FF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solidFill>
                            <a:srgbClr val="FF0000"/>
                          </a:solidFill>
                          <a:effectLst/>
                        </a:rPr>
                        <a:t>19'037</a:t>
                      </a:r>
                      <a:endParaRPr lang="it-IT" sz="1600" b="0" i="0" u="none" strike="noStrike" dirty="0">
                        <a:solidFill>
                          <a:srgbClr val="FF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solidFill>
                            <a:srgbClr val="FF0000"/>
                          </a:solidFill>
                          <a:effectLst/>
                        </a:rPr>
                        <a:t>24.3%</a:t>
                      </a:r>
                      <a:endParaRPr lang="it-IT" sz="1600" b="0" i="0" u="none" strike="noStrike" dirty="0">
                        <a:solidFill>
                          <a:srgbClr val="FF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solidFill>
                            <a:srgbClr val="FF0000"/>
                          </a:solidFill>
                          <a:effectLst/>
                        </a:rPr>
                        <a:t>5.0%</a:t>
                      </a:r>
                      <a:endParaRPr lang="it-IT" sz="1600" b="0" i="0" u="none" strike="noStrike" dirty="0">
                        <a:solidFill>
                          <a:srgbClr val="FF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2858504059"/>
                  </a:ext>
                </a:extLst>
              </a:tr>
              <a:tr h="242375">
                <a:tc>
                  <a:txBody>
                    <a:bodyPr/>
                    <a:lstStyle/>
                    <a:p>
                      <a:pPr algn="l" fontAlgn="b"/>
                      <a:r>
                        <a:rPr lang="it-IT" sz="1600" u="none" strike="noStrike" dirty="0">
                          <a:effectLst/>
                        </a:rPr>
                        <a:t>MAROCCO</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15'714</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14.8%</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33.4%</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13'710</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17.5%</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a:effectLst/>
                        </a:rPr>
                        <a:t>33.5%</a:t>
                      </a:r>
                      <a:endParaRPr lang="it-IT"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2132793657"/>
                  </a:ext>
                </a:extLst>
              </a:tr>
              <a:tr h="242375">
                <a:tc>
                  <a:txBody>
                    <a:bodyPr/>
                    <a:lstStyle/>
                    <a:p>
                      <a:pPr algn="l" fontAlgn="b"/>
                      <a:r>
                        <a:rPr lang="it-IT" sz="1600" u="none" strike="noStrike">
                          <a:effectLst/>
                        </a:rPr>
                        <a:t>INDIA</a:t>
                      </a:r>
                      <a:endParaRPr lang="it-IT" sz="16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12'531</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11.8%</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11.2%</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10'089</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12.9%</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a:effectLst/>
                        </a:rPr>
                        <a:t>11.1%</a:t>
                      </a:r>
                      <a:endParaRPr lang="it-IT"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3273064358"/>
                  </a:ext>
                </a:extLst>
              </a:tr>
              <a:tr h="242375">
                <a:tc>
                  <a:txBody>
                    <a:bodyPr/>
                    <a:lstStyle/>
                    <a:p>
                      <a:pPr algn="l" fontAlgn="b"/>
                      <a:r>
                        <a:rPr lang="it-IT" sz="1600" u="none" strike="noStrike">
                          <a:effectLst/>
                        </a:rPr>
                        <a:t>PAKISTAN</a:t>
                      </a:r>
                      <a:endParaRPr lang="it-IT" sz="16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8'020</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a:effectLst/>
                        </a:rPr>
                        <a:t>7.5%</a:t>
                      </a:r>
                      <a:endParaRPr lang="it-IT" sz="16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4.9%</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7'412</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9.5%</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a:effectLst/>
                        </a:rPr>
                        <a:t>4.7%</a:t>
                      </a:r>
                      <a:endParaRPr lang="it-IT"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3788234553"/>
                  </a:ext>
                </a:extLst>
              </a:tr>
              <a:tr h="242375">
                <a:tc>
                  <a:txBody>
                    <a:bodyPr/>
                    <a:lstStyle/>
                    <a:p>
                      <a:pPr algn="l" fontAlgn="b"/>
                      <a:r>
                        <a:rPr lang="it-IT" sz="1600" u="none" strike="noStrike">
                          <a:effectLst/>
                        </a:rPr>
                        <a:t>EGITTO</a:t>
                      </a:r>
                      <a:endParaRPr lang="it-IT" sz="16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a:effectLst/>
                        </a:rPr>
                        <a:t>7'526</a:t>
                      </a:r>
                      <a:endParaRPr lang="it-IT" sz="16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7.1%</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4.6%</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a:effectLst/>
                        </a:rPr>
                        <a:t>5'242</a:t>
                      </a:r>
                      <a:endParaRPr lang="it-IT" sz="16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6.7%</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a:effectLst/>
                        </a:rPr>
                        <a:t>4.3%</a:t>
                      </a:r>
                      <a:endParaRPr lang="it-IT"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1923677917"/>
                  </a:ext>
                </a:extLst>
              </a:tr>
              <a:tr h="242375">
                <a:tc>
                  <a:txBody>
                    <a:bodyPr/>
                    <a:lstStyle/>
                    <a:p>
                      <a:pPr algn="l" fontAlgn="b"/>
                      <a:r>
                        <a:rPr lang="it-IT" sz="1600" u="none" strike="noStrike" dirty="0">
                          <a:effectLst/>
                        </a:rPr>
                        <a:t>SRI LANKA</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7'319</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6.9%</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31.8%</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a:effectLst/>
                        </a:rPr>
                        <a:t>4'420</a:t>
                      </a:r>
                      <a:endParaRPr lang="it-IT" sz="16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5.6%</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a:effectLst/>
                        </a:rPr>
                        <a:t>33.5%</a:t>
                      </a:r>
                      <a:endParaRPr lang="it-IT"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1755657454"/>
                  </a:ext>
                </a:extLst>
              </a:tr>
              <a:tr h="242375">
                <a:tc>
                  <a:txBody>
                    <a:bodyPr/>
                    <a:lstStyle/>
                    <a:p>
                      <a:pPr algn="l" fontAlgn="b"/>
                      <a:r>
                        <a:rPr lang="it-IT" sz="1600" u="none" strike="noStrike" dirty="0">
                          <a:effectLst/>
                        </a:rPr>
                        <a:t>FILIPPINE</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a:effectLst/>
                        </a:rPr>
                        <a:t>4'333</a:t>
                      </a:r>
                      <a:endParaRPr lang="it-IT" sz="16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a:effectLst/>
                        </a:rPr>
                        <a:t>4.1%</a:t>
                      </a:r>
                      <a:endParaRPr lang="it-IT" sz="16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64.0%</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a:effectLst/>
                        </a:rPr>
                        <a:t>3'023</a:t>
                      </a:r>
                      <a:endParaRPr lang="it-IT" sz="16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3.9%</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a:effectLst/>
                        </a:rPr>
                        <a:t>64.2%</a:t>
                      </a:r>
                      <a:endParaRPr lang="it-IT" sz="1600" b="0" i="0" u="none" strike="noStrike">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814390182"/>
                  </a:ext>
                </a:extLst>
              </a:tr>
              <a:tr h="242375">
                <a:tc>
                  <a:txBody>
                    <a:bodyPr/>
                    <a:lstStyle/>
                    <a:p>
                      <a:pPr algn="l" fontAlgn="b"/>
                      <a:r>
                        <a:rPr lang="it-IT" sz="1600" u="none" strike="noStrike" dirty="0">
                          <a:effectLst/>
                        </a:rPr>
                        <a:t>Altre nazionalità</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a:effectLst/>
                        </a:rPr>
                        <a:t>21'856</a:t>
                      </a:r>
                      <a:endParaRPr lang="it-IT" sz="16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a:effectLst/>
                        </a:rPr>
                        <a:t>20.6%</a:t>
                      </a:r>
                      <a:endParaRPr lang="it-IT" sz="16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39.6%</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a:effectLst/>
                        </a:rPr>
                        <a:t>15'469</a:t>
                      </a:r>
                      <a:endParaRPr lang="it-IT" sz="16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19.7%</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39.3%</a:t>
                      </a:r>
                      <a:endParaRPr lang="it-IT" sz="1600" b="0" i="0" u="none" strike="noStrike" dirty="0">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2659320744"/>
                  </a:ext>
                </a:extLst>
              </a:tr>
              <a:tr h="242375">
                <a:tc>
                  <a:txBody>
                    <a:bodyPr/>
                    <a:lstStyle/>
                    <a:p>
                      <a:pPr algn="l" fontAlgn="b"/>
                      <a:r>
                        <a:rPr lang="it-IT" sz="1600" u="none" strike="noStrike">
                          <a:effectLst/>
                        </a:rPr>
                        <a:t>Totale</a:t>
                      </a:r>
                      <a:endParaRPr lang="it-IT" sz="16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a:effectLst/>
                        </a:rPr>
                        <a:t>106'321</a:t>
                      </a:r>
                      <a:endParaRPr lang="it-IT" sz="16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a:effectLst/>
                        </a:rPr>
                        <a:t>100.0%</a:t>
                      </a:r>
                      <a:endParaRPr lang="it-IT" sz="16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21.0%</a:t>
                      </a:r>
                      <a:endParaRPr lang="it-IT" sz="1600" b="0" i="0" u="none" strike="noStrike" dirty="0">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a:effectLst/>
                        </a:rPr>
                        <a:t>78'402</a:t>
                      </a:r>
                      <a:endParaRPr lang="it-IT" sz="16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a:effectLst/>
                        </a:rPr>
                        <a:t>100.0%</a:t>
                      </a:r>
                      <a:endParaRPr lang="it-IT" sz="1600" b="0" i="0" u="none" strike="noStrike">
                        <a:solidFill>
                          <a:srgbClr val="000000"/>
                        </a:solidFill>
                        <a:effectLst/>
                        <a:latin typeface="Aptos Narrow" panose="020B0004020202020204" pitchFamily="34" charset="0"/>
                      </a:endParaRPr>
                    </a:p>
                  </a:txBody>
                  <a:tcPr marL="7620" marR="7620" marT="7620" marB="0" anchor="b"/>
                </a:tc>
                <a:tc>
                  <a:txBody>
                    <a:bodyPr/>
                    <a:lstStyle/>
                    <a:p>
                      <a:pPr algn="ctr" fontAlgn="b"/>
                      <a:r>
                        <a:rPr lang="it-IT" sz="1600" u="none" strike="noStrike" dirty="0">
                          <a:effectLst/>
                        </a:rPr>
                        <a:t>21.4%</a:t>
                      </a:r>
                      <a:endParaRPr lang="it-IT" sz="1600" b="0" i="0" u="none" strike="noStrike" dirty="0">
                        <a:solidFill>
                          <a:srgbClr val="000000"/>
                        </a:solidFill>
                        <a:effectLst/>
                        <a:latin typeface="Aptos Narrow" panose="020B0004020202020204" pitchFamily="34" charset="0"/>
                      </a:endParaRPr>
                    </a:p>
                  </a:txBody>
                  <a:tcPr marL="7620" marR="7620" marT="7620" marB="0" anchor="b"/>
                </a:tc>
                <a:extLst>
                  <a:ext uri="{0D108BD9-81ED-4DB2-BD59-A6C34878D82A}">
                    <a16:rowId xmlns:a16="http://schemas.microsoft.com/office/drawing/2014/main" val="262600488"/>
                  </a:ext>
                </a:extLst>
              </a:tr>
            </a:tbl>
          </a:graphicData>
        </a:graphic>
      </p:graphicFrame>
      <p:sp>
        <p:nvSpPr>
          <p:cNvPr id="5" name="CasellaDiTesto 4">
            <a:extLst>
              <a:ext uri="{FF2B5EF4-FFF2-40B4-BE49-F238E27FC236}">
                <a16:creationId xmlns:a16="http://schemas.microsoft.com/office/drawing/2014/main" id="{AECAFE23-4D1E-E07A-F9E3-2A6903466593}"/>
              </a:ext>
            </a:extLst>
          </p:cNvPr>
          <p:cNvSpPr txBox="1"/>
          <p:nvPr/>
        </p:nvSpPr>
        <p:spPr>
          <a:xfrm>
            <a:off x="6219890" y="3693319"/>
            <a:ext cx="2814484"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a:ln>
                  <a:noFill/>
                </a:ln>
                <a:solidFill>
                  <a:prstClr val="black"/>
                </a:solidFill>
                <a:effectLst/>
                <a:uLnTx/>
                <a:uFillTx/>
                <a:latin typeface="Calibri"/>
                <a:ea typeface="+mn-ea"/>
                <a:cs typeface="+mn-cs"/>
              </a:rPr>
              <a:t>Fonte: Dati Ministero dell’interno – </a:t>
            </a:r>
            <a:r>
              <a:rPr lang="it-IT" sz="1000" dirty="0">
                <a:solidFill>
                  <a:prstClr val="black"/>
                </a:solidFill>
                <a:latin typeface="Calibri"/>
              </a:rPr>
              <a:t>aprile</a:t>
            </a:r>
            <a:r>
              <a:rPr kumimoji="0" lang="it-IT" sz="1000" b="0" i="0" u="none" strike="noStrike" kern="1200" cap="none" spc="0" normalizeH="0" baseline="0" noProof="0" dirty="0">
                <a:ln>
                  <a:noFill/>
                </a:ln>
                <a:solidFill>
                  <a:prstClr val="black"/>
                </a:solidFill>
                <a:effectLst/>
                <a:uLnTx/>
                <a:uFillTx/>
                <a:latin typeface="Calibri"/>
                <a:ea typeface="+mn-ea"/>
                <a:cs typeface="+mn-cs"/>
              </a:rPr>
              <a:t> 2024</a:t>
            </a:r>
          </a:p>
        </p:txBody>
      </p:sp>
      <p:graphicFrame>
        <p:nvGraphicFramePr>
          <p:cNvPr id="9" name="Grafico 8">
            <a:extLst>
              <a:ext uri="{FF2B5EF4-FFF2-40B4-BE49-F238E27FC236}">
                <a16:creationId xmlns:a16="http://schemas.microsoft.com/office/drawing/2014/main" id="{EBA7AD07-9C9A-42FB-8C83-BAE438DC5C74}"/>
              </a:ext>
            </a:extLst>
          </p:cNvPr>
          <p:cNvGraphicFramePr>
            <a:graphicFrameLocks/>
          </p:cNvGraphicFramePr>
          <p:nvPr>
            <p:extLst>
              <p:ext uri="{D42A27DB-BD31-4B8C-83A1-F6EECF244321}">
                <p14:modId xmlns:p14="http://schemas.microsoft.com/office/powerpoint/2010/main" val="1961191966"/>
              </p:ext>
            </p:extLst>
          </p:nvPr>
        </p:nvGraphicFramePr>
        <p:xfrm>
          <a:off x="54236" y="1354216"/>
          <a:ext cx="3718563" cy="25853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92240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6470" y="381000"/>
            <a:ext cx="8751060" cy="369332"/>
          </a:xfrm>
          <a:prstGeom prst="rect">
            <a:avLst/>
          </a:prstGeom>
        </p:spPr>
        <p:txBody>
          <a:bodyPr vert="horz" wrap="square" lIns="0" tIns="0" rIns="0" bIns="0" rtlCol="0">
            <a:spAutoFit/>
          </a:bodyPr>
          <a:lstStyle/>
          <a:p>
            <a:pPr marL="12700">
              <a:lnSpc>
                <a:spcPct val="100000"/>
              </a:lnSpc>
            </a:pPr>
            <a:r>
              <a:rPr lang="it-IT" sz="2400" b="1" dirty="0">
                <a:effectLst/>
                <a:latin typeface="Titillium"/>
                <a:ea typeface="Times New Roman" panose="02020603050405020304" pitchFamily="18" charset="0"/>
              </a:rPr>
              <a:t>Programmazione dei flussi d’ingresso in Italia dei lavoratori stranieri </a:t>
            </a:r>
            <a:endParaRPr sz="2400" spc="15" dirty="0">
              <a:latin typeface="Titillium"/>
            </a:endParaRPr>
          </a:p>
        </p:txBody>
      </p:sp>
      <p:sp>
        <p:nvSpPr>
          <p:cNvPr id="6" name="CasellaDiTesto 5">
            <a:extLst>
              <a:ext uri="{FF2B5EF4-FFF2-40B4-BE49-F238E27FC236}">
                <a16:creationId xmlns:a16="http://schemas.microsoft.com/office/drawing/2014/main" id="{ABE7CC6E-F496-A3F1-3E36-3FA0B9FB0CEC}"/>
              </a:ext>
            </a:extLst>
          </p:cNvPr>
          <p:cNvSpPr txBox="1"/>
          <p:nvPr/>
        </p:nvSpPr>
        <p:spPr>
          <a:xfrm>
            <a:off x="234462" y="3048000"/>
            <a:ext cx="8915400" cy="1077218"/>
          </a:xfrm>
          <a:prstGeom prst="rect">
            <a:avLst/>
          </a:prstGeom>
          <a:solidFill>
            <a:schemeClr val="accent1">
              <a:lumMod val="75000"/>
            </a:schemeClr>
          </a:solidFill>
        </p:spPr>
        <p:txBody>
          <a:bodyPr wrap="square">
            <a:spAutoFit/>
          </a:bodyPr>
          <a:lstStyle/>
          <a:p>
            <a:r>
              <a:rPr lang="it-IT" sz="3200" b="1" u="none" strike="noStrike" dirty="0">
                <a:solidFill>
                  <a:srgbClr val="FF0000"/>
                </a:solidFill>
                <a:effectLst/>
              </a:rPr>
              <a:t>Lavoro stagionale </a:t>
            </a:r>
            <a:r>
              <a:rPr lang="it-IT" sz="3200" b="1" u="none" strike="noStrike" dirty="0">
                <a:solidFill>
                  <a:schemeClr val="bg1"/>
                </a:solidFill>
                <a:effectLst/>
              </a:rPr>
              <a:t>- </a:t>
            </a:r>
            <a:r>
              <a:rPr lang="it-IT" sz="3200" b="1" dirty="0">
                <a:solidFill>
                  <a:schemeClr val="bg1"/>
                </a:solidFill>
                <a:latin typeface="Titillium"/>
              </a:rPr>
              <a:t>Anno 2024 – Anno 2023 (</a:t>
            </a:r>
            <a:r>
              <a:rPr lang="it-IT" sz="3200" b="1" u="none" strike="noStrike" dirty="0">
                <a:solidFill>
                  <a:schemeClr val="bg1"/>
                </a:solidFill>
                <a:effectLst/>
              </a:rPr>
              <a:t>DPCM 27/09/2023)</a:t>
            </a:r>
            <a:endParaRPr lang="it-IT" sz="3200" b="1" dirty="0">
              <a:solidFill>
                <a:schemeClr val="bg1"/>
              </a:solidFill>
              <a:latin typeface="Titillium"/>
            </a:endParaRPr>
          </a:p>
        </p:txBody>
      </p:sp>
    </p:spTree>
    <p:extLst>
      <p:ext uri="{BB962C8B-B14F-4D97-AF65-F5344CB8AC3E}">
        <p14:creationId xmlns:p14="http://schemas.microsoft.com/office/powerpoint/2010/main" val="77522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 y="152400"/>
            <a:ext cx="8751060" cy="369332"/>
          </a:xfrm>
          <a:prstGeom prst="rect">
            <a:avLst/>
          </a:prstGeom>
        </p:spPr>
        <p:txBody>
          <a:bodyPr vert="horz" wrap="square" lIns="0" tIns="0" rIns="0" bIns="0" rtlCol="0">
            <a:spAutoFit/>
          </a:bodyPr>
          <a:lstStyle/>
          <a:p>
            <a:pPr marL="12700">
              <a:lnSpc>
                <a:spcPct val="100000"/>
              </a:lnSpc>
            </a:pPr>
            <a:r>
              <a:rPr lang="it-IT" sz="2400" b="1" dirty="0">
                <a:effectLst/>
                <a:latin typeface="Titillium"/>
                <a:ea typeface="Times New Roman" panose="02020603050405020304" pitchFamily="18" charset="0"/>
              </a:rPr>
              <a:t>Programmazione dei flussi d’ingresso in Italia dei lavoratori stranieri </a:t>
            </a:r>
            <a:endParaRPr sz="2400" spc="15" dirty="0">
              <a:latin typeface="Titillium"/>
            </a:endParaRPr>
          </a:p>
        </p:txBody>
      </p:sp>
      <p:sp>
        <p:nvSpPr>
          <p:cNvPr id="6" name="CasellaDiTesto 5">
            <a:extLst>
              <a:ext uri="{FF2B5EF4-FFF2-40B4-BE49-F238E27FC236}">
                <a16:creationId xmlns:a16="http://schemas.microsoft.com/office/drawing/2014/main" id="{ABE7CC6E-F496-A3F1-3E36-3FA0B9FB0CEC}"/>
              </a:ext>
            </a:extLst>
          </p:cNvPr>
          <p:cNvSpPr txBox="1"/>
          <p:nvPr/>
        </p:nvSpPr>
        <p:spPr>
          <a:xfrm>
            <a:off x="0" y="442746"/>
            <a:ext cx="8915400" cy="954107"/>
          </a:xfrm>
          <a:prstGeom prst="rect">
            <a:avLst/>
          </a:prstGeom>
          <a:noFill/>
        </p:spPr>
        <p:txBody>
          <a:bodyPr wrap="square">
            <a:spAutoFit/>
          </a:bodyPr>
          <a:lstStyle/>
          <a:p>
            <a:r>
              <a:rPr lang="it-IT" sz="2800" b="1" u="none" strike="noStrike" dirty="0">
                <a:solidFill>
                  <a:schemeClr val="bg1"/>
                </a:solidFill>
                <a:effectLst/>
              </a:rPr>
              <a:t>DPCM 27/09/2023 – </a:t>
            </a:r>
            <a:r>
              <a:rPr lang="it-IT" sz="2800" b="1" u="none" strike="noStrike" dirty="0">
                <a:solidFill>
                  <a:srgbClr val="FF0000"/>
                </a:solidFill>
                <a:effectLst/>
              </a:rPr>
              <a:t>Quote per lavoro stagionale </a:t>
            </a:r>
            <a:r>
              <a:rPr lang="it-IT" sz="2800" b="1" u="none" strike="noStrike" dirty="0">
                <a:solidFill>
                  <a:schemeClr val="bg1"/>
                </a:solidFill>
                <a:effectLst/>
              </a:rPr>
              <a:t>DF 2024 e DF 2023  </a:t>
            </a:r>
          </a:p>
        </p:txBody>
      </p:sp>
      <p:graphicFrame>
        <p:nvGraphicFramePr>
          <p:cNvPr id="3" name="Tabella 2">
            <a:extLst>
              <a:ext uri="{FF2B5EF4-FFF2-40B4-BE49-F238E27FC236}">
                <a16:creationId xmlns:a16="http://schemas.microsoft.com/office/drawing/2014/main" id="{5F96DC46-FFEA-2999-91D0-48254429CC7C}"/>
              </a:ext>
            </a:extLst>
          </p:cNvPr>
          <p:cNvGraphicFramePr>
            <a:graphicFrameLocks noGrp="1"/>
          </p:cNvGraphicFramePr>
          <p:nvPr>
            <p:extLst>
              <p:ext uri="{D42A27DB-BD31-4B8C-83A1-F6EECF244321}">
                <p14:modId xmlns:p14="http://schemas.microsoft.com/office/powerpoint/2010/main" val="473271644"/>
              </p:ext>
            </p:extLst>
          </p:nvPr>
        </p:nvGraphicFramePr>
        <p:xfrm>
          <a:off x="41029" y="1861905"/>
          <a:ext cx="9020907" cy="1665147"/>
        </p:xfrm>
        <a:graphic>
          <a:graphicData uri="http://schemas.openxmlformats.org/drawingml/2006/table">
            <a:tbl>
              <a:tblPr>
                <a:tableStyleId>{22838BEF-8BB2-4498-84A7-C5851F593DF1}</a:tableStyleId>
              </a:tblPr>
              <a:tblGrid>
                <a:gridCol w="7404604">
                  <a:extLst>
                    <a:ext uri="{9D8B030D-6E8A-4147-A177-3AD203B41FA5}">
                      <a16:colId xmlns:a16="http://schemas.microsoft.com/office/drawing/2014/main" val="3287253665"/>
                    </a:ext>
                  </a:extLst>
                </a:gridCol>
                <a:gridCol w="1616303">
                  <a:extLst>
                    <a:ext uri="{9D8B030D-6E8A-4147-A177-3AD203B41FA5}">
                      <a16:colId xmlns:a16="http://schemas.microsoft.com/office/drawing/2014/main" val="2281997072"/>
                    </a:ext>
                  </a:extLst>
                </a:gridCol>
              </a:tblGrid>
              <a:tr h="476427">
                <a:tc>
                  <a:txBody>
                    <a:bodyPr/>
                    <a:lstStyle/>
                    <a:p>
                      <a:pPr algn="ctr" fontAlgn="ctr"/>
                      <a:endParaRPr lang="it-IT" sz="140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it-IT" sz="1400" b="1" u="none" strike="noStrike" dirty="0">
                          <a:effectLst/>
                        </a:rPr>
                        <a:t>Quote DPCM</a:t>
                      </a:r>
                      <a:endParaRPr lang="it-IT" sz="1400" b="1"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467562923"/>
                  </a:ext>
                </a:extLst>
              </a:tr>
              <a:tr h="224882">
                <a:tc>
                  <a:txBody>
                    <a:bodyPr/>
                    <a:lstStyle/>
                    <a:p>
                      <a:pPr algn="l" fontAlgn="b"/>
                      <a:r>
                        <a:rPr lang="it-IT" sz="1400" u="none" strike="noStrike" dirty="0">
                          <a:effectLst/>
                        </a:rPr>
                        <a:t>Lavoro stagionale settore agricolo quote riservate alle organizzazioni di categoria</a:t>
                      </a:r>
                      <a:endParaRPr lang="it-IT" sz="14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ctr"/>
                      <a:r>
                        <a:rPr lang="it-IT" sz="1600" u="none" strike="noStrike" dirty="0">
                          <a:effectLst/>
                        </a:rPr>
                        <a:t>41'000 </a:t>
                      </a:r>
                      <a:endParaRPr lang="it-IT"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348619701"/>
                  </a:ext>
                </a:extLst>
              </a:tr>
              <a:tr h="228600">
                <a:tc>
                  <a:txBody>
                    <a:bodyPr/>
                    <a:lstStyle/>
                    <a:p>
                      <a:pPr algn="l" fontAlgn="b"/>
                      <a:r>
                        <a:rPr lang="it-IT" sz="1400" u="none" strike="noStrike" dirty="0">
                          <a:effectLst/>
                        </a:rPr>
                        <a:t>Lavoro stagionale settore turistico quote riservate alle organizzazioni di categoria</a:t>
                      </a:r>
                      <a:endParaRPr lang="it-IT" sz="14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ctr"/>
                      <a:r>
                        <a:rPr lang="it-IT" sz="1600" u="none" strike="noStrike" dirty="0">
                          <a:effectLst/>
                        </a:rPr>
                        <a:t>31'000 </a:t>
                      </a:r>
                      <a:endParaRPr lang="it-IT"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449717205"/>
                  </a:ext>
                </a:extLst>
              </a:tr>
              <a:tr h="228600">
                <a:tc>
                  <a:txBody>
                    <a:bodyPr/>
                    <a:lstStyle/>
                    <a:p>
                      <a:pPr algn="l" fontAlgn="b"/>
                      <a:r>
                        <a:rPr lang="it-IT" sz="1400" b="0" i="0" dirty="0">
                          <a:solidFill>
                            <a:schemeClr val="dk1"/>
                          </a:solidFill>
                          <a:effectLst/>
                          <a:latin typeface="+mn-lt"/>
                          <a:ea typeface="+mn-ea"/>
                          <a:cs typeface="+mn-cs"/>
                        </a:rPr>
                        <a:t>Quote riservate ad altre categorie (accordi che entrano in vigore, accordi campagne mediatiche, apolidi e rifugiati, pluriennali)</a:t>
                      </a:r>
                      <a:endParaRPr lang="it-IT" sz="14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ctr"/>
                      <a:r>
                        <a:rPr lang="it-IT" sz="1600" b="0" i="0" u="none" strike="noStrike" dirty="0">
                          <a:solidFill>
                            <a:srgbClr val="000000"/>
                          </a:solidFill>
                          <a:effectLst/>
                          <a:latin typeface="Calibri" panose="020F0502020204030204" pitchFamily="34" charset="0"/>
                        </a:rPr>
                        <a:t>17.050</a:t>
                      </a:r>
                    </a:p>
                  </a:txBody>
                  <a:tcPr marL="7620" marR="7620" marT="7620" marB="0" anchor="ctr"/>
                </a:tc>
                <a:extLst>
                  <a:ext uri="{0D108BD9-81ED-4DB2-BD59-A6C34878D82A}">
                    <a16:rowId xmlns:a16="http://schemas.microsoft.com/office/drawing/2014/main" val="2760947551"/>
                  </a:ext>
                </a:extLst>
              </a:tr>
              <a:tr h="242393">
                <a:tc>
                  <a:txBody>
                    <a:bodyPr/>
                    <a:lstStyle/>
                    <a:p>
                      <a:pPr algn="l" fontAlgn="ctr"/>
                      <a:r>
                        <a:rPr lang="it-IT" sz="1400" b="1" u="none" strike="noStrike" dirty="0">
                          <a:effectLst/>
                        </a:rPr>
                        <a:t>Totale  STAGIONALE</a:t>
                      </a:r>
                      <a:endParaRPr lang="it-IT" sz="140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it-IT" sz="1600" b="1" u="none" strike="noStrike" dirty="0">
                          <a:effectLst/>
                        </a:rPr>
                        <a:t>89'050 </a:t>
                      </a:r>
                      <a:endParaRPr lang="it-IT" sz="1600" b="1"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117597664"/>
                  </a:ext>
                </a:extLst>
              </a:tr>
            </a:tbl>
          </a:graphicData>
        </a:graphic>
      </p:graphicFrame>
      <p:sp>
        <p:nvSpPr>
          <p:cNvPr id="4" name="CasellaDiTesto 3">
            <a:extLst>
              <a:ext uri="{FF2B5EF4-FFF2-40B4-BE49-F238E27FC236}">
                <a16:creationId xmlns:a16="http://schemas.microsoft.com/office/drawing/2014/main" id="{C93C4AF7-0379-6EE4-9420-BB752E82D9A9}"/>
              </a:ext>
            </a:extLst>
          </p:cNvPr>
          <p:cNvSpPr txBox="1"/>
          <p:nvPr/>
        </p:nvSpPr>
        <p:spPr>
          <a:xfrm>
            <a:off x="6750819" y="5724670"/>
            <a:ext cx="2356337" cy="369332"/>
          </a:xfrm>
          <a:prstGeom prst="rect">
            <a:avLst/>
          </a:prstGeom>
          <a:noFill/>
        </p:spPr>
        <p:txBody>
          <a:bodyPr wrap="square" rtlCol="0">
            <a:spAutoFit/>
          </a:bodyPr>
          <a:lstStyle/>
          <a:p>
            <a:r>
              <a:rPr lang="it-IT" dirty="0"/>
              <a:t>* </a:t>
            </a:r>
            <a:r>
              <a:rPr lang="it-IT" sz="1000" dirty="0"/>
              <a:t>Dati Ministero dell’interno aprile 2024</a:t>
            </a:r>
          </a:p>
        </p:txBody>
      </p:sp>
      <p:graphicFrame>
        <p:nvGraphicFramePr>
          <p:cNvPr id="7" name="Tabella 6">
            <a:extLst>
              <a:ext uri="{FF2B5EF4-FFF2-40B4-BE49-F238E27FC236}">
                <a16:creationId xmlns:a16="http://schemas.microsoft.com/office/drawing/2014/main" id="{B7919BC0-B000-D4AC-750C-3C1C30F6FBF9}"/>
              </a:ext>
            </a:extLst>
          </p:cNvPr>
          <p:cNvGraphicFramePr>
            <a:graphicFrameLocks noGrp="1"/>
          </p:cNvGraphicFramePr>
          <p:nvPr>
            <p:extLst>
              <p:ext uri="{D42A27DB-BD31-4B8C-83A1-F6EECF244321}">
                <p14:modId xmlns:p14="http://schemas.microsoft.com/office/powerpoint/2010/main" val="1198814214"/>
              </p:ext>
            </p:extLst>
          </p:nvPr>
        </p:nvGraphicFramePr>
        <p:xfrm>
          <a:off x="15073" y="4122622"/>
          <a:ext cx="9046864" cy="1623060"/>
        </p:xfrm>
        <a:graphic>
          <a:graphicData uri="http://schemas.openxmlformats.org/drawingml/2006/table">
            <a:tbl>
              <a:tblPr>
                <a:tableStyleId>{22838BEF-8BB2-4498-84A7-C5851F593DF1}</a:tableStyleId>
              </a:tblPr>
              <a:tblGrid>
                <a:gridCol w="7341639">
                  <a:extLst>
                    <a:ext uri="{9D8B030D-6E8A-4147-A177-3AD203B41FA5}">
                      <a16:colId xmlns:a16="http://schemas.microsoft.com/office/drawing/2014/main" val="861915322"/>
                    </a:ext>
                  </a:extLst>
                </a:gridCol>
                <a:gridCol w="1705225">
                  <a:extLst>
                    <a:ext uri="{9D8B030D-6E8A-4147-A177-3AD203B41FA5}">
                      <a16:colId xmlns:a16="http://schemas.microsoft.com/office/drawing/2014/main" val="2723720668"/>
                    </a:ext>
                  </a:extLst>
                </a:gridCol>
              </a:tblGrid>
              <a:tr h="394783">
                <a:tc>
                  <a:txBody>
                    <a:bodyPr/>
                    <a:lstStyle/>
                    <a:p>
                      <a:pPr algn="ctr" fontAlgn="ctr"/>
                      <a:endParaRPr lang="it-IT"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it-IT" sz="1400" b="1" u="none" strike="noStrike" dirty="0">
                          <a:effectLst/>
                        </a:rPr>
                        <a:t>Quote </a:t>
                      </a:r>
                    </a:p>
                    <a:p>
                      <a:pPr algn="ctr" fontAlgn="b"/>
                      <a:r>
                        <a:rPr lang="it-IT" sz="1400" b="1" u="none" strike="noStrike" dirty="0">
                          <a:effectLst/>
                        </a:rPr>
                        <a:t>DPCM</a:t>
                      </a:r>
                      <a:endParaRPr lang="it-IT" sz="1400" b="1"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39970541"/>
                  </a:ext>
                </a:extLst>
              </a:tr>
              <a:tr h="230326">
                <a:tc>
                  <a:txBody>
                    <a:bodyPr/>
                    <a:lstStyle/>
                    <a:p>
                      <a:pPr algn="l" fontAlgn="b"/>
                      <a:r>
                        <a:rPr lang="it-IT" sz="1400" u="none" strike="noStrike" dirty="0">
                          <a:effectLst/>
                        </a:rPr>
                        <a:t>Lavoro stagionale settore agricolo quote riservate alle organizzazioni di categoria</a:t>
                      </a:r>
                      <a:endParaRPr lang="it-IT" sz="14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ctr"/>
                      <a:r>
                        <a:rPr lang="it-IT" sz="1600" u="none" strike="noStrike" dirty="0">
                          <a:effectLst/>
                        </a:rPr>
                        <a:t>40’000</a:t>
                      </a:r>
                      <a:endParaRPr lang="it-IT"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887780428"/>
                  </a:ext>
                </a:extLst>
              </a:tr>
              <a:tr h="152400">
                <a:tc>
                  <a:txBody>
                    <a:bodyPr/>
                    <a:lstStyle/>
                    <a:p>
                      <a:pPr algn="l" fontAlgn="b"/>
                      <a:r>
                        <a:rPr lang="it-IT" sz="1400" u="none" strike="noStrike" dirty="0">
                          <a:effectLst/>
                        </a:rPr>
                        <a:t>Lavoro stagionale settore turistico quote riservate alle organizzazioni di categoria</a:t>
                      </a:r>
                      <a:endParaRPr lang="it-IT" sz="14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ctr"/>
                      <a:r>
                        <a:rPr lang="it-IT" sz="1600" u="none" strike="noStrike" dirty="0">
                          <a:effectLst/>
                        </a:rPr>
                        <a:t>30'000 </a:t>
                      </a:r>
                      <a:endParaRPr lang="it-IT"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372263453"/>
                  </a:ext>
                </a:extLst>
              </a:tr>
              <a:tr h="152400">
                <a:tc>
                  <a:txBody>
                    <a:bodyPr/>
                    <a:lstStyle/>
                    <a:p>
                      <a:pPr marL="0" marR="0" lvl="0" indent="0" algn="l" defTabSz="914400" eaLnBrk="1" fontAlgn="b" latinLnBrk="0" hangingPunct="1">
                        <a:lnSpc>
                          <a:spcPct val="100000"/>
                        </a:lnSpc>
                        <a:spcBef>
                          <a:spcPts val="0"/>
                        </a:spcBef>
                        <a:spcAft>
                          <a:spcPts val="0"/>
                        </a:spcAft>
                        <a:buClrTx/>
                        <a:buSzTx/>
                        <a:buFontTx/>
                        <a:buNone/>
                        <a:tabLst/>
                        <a:defRPr/>
                      </a:pPr>
                      <a:r>
                        <a:rPr lang="it-IT" sz="1400" b="0" i="0" dirty="0">
                          <a:solidFill>
                            <a:schemeClr val="dk1"/>
                          </a:solidFill>
                          <a:effectLst/>
                          <a:latin typeface="+mn-lt"/>
                          <a:ea typeface="+mn-ea"/>
                          <a:cs typeface="+mn-cs"/>
                        </a:rPr>
                        <a:t>Quote riservate ad altre categorie (accordi che entrano in vigore, accordi campagne mediatiche, apolidi e rifugiati, pluriennali)</a:t>
                      </a:r>
                      <a:endParaRPr lang="it-IT" sz="14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ctr"/>
                      <a:r>
                        <a:rPr lang="it-IT" sz="1600" b="0" i="0" u="none" strike="noStrike" dirty="0">
                          <a:solidFill>
                            <a:srgbClr val="000000"/>
                          </a:solidFill>
                          <a:effectLst/>
                          <a:latin typeface="Calibri" panose="020F0502020204030204" pitchFamily="34" charset="0"/>
                        </a:rPr>
                        <a:t>12’550</a:t>
                      </a:r>
                    </a:p>
                  </a:txBody>
                  <a:tcPr marL="7620" marR="7620" marT="7620" marB="0" anchor="ctr"/>
                </a:tc>
                <a:extLst>
                  <a:ext uri="{0D108BD9-81ED-4DB2-BD59-A6C34878D82A}">
                    <a16:rowId xmlns:a16="http://schemas.microsoft.com/office/drawing/2014/main" val="1402172667"/>
                  </a:ext>
                </a:extLst>
              </a:tr>
              <a:tr h="237249">
                <a:tc>
                  <a:txBody>
                    <a:bodyPr/>
                    <a:lstStyle/>
                    <a:p>
                      <a:pPr algn="l" fontAlgn="ctr"/>
                      <a:r>
                        <a:rPr lang="it-IT" sz="1400" u="none" strike="noStrike" dirty="0">
                          <a:effectLst/>
                        </a:rPr>
                        <a:t>Totale  STAGIONALE</a:t>
                      </a:r>
                      <a:endParaRPr lang="it-IT" sz="140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it-IT" sz="1600" b="1" u="none" strike="noStrike" dirty="0">
                          <a:effectLst/>
                        </a:rPr>
                        <a:t>82'550 </a:t>
                      </a:r>
                      <a:endParaRPr lang="it-IT" sz="1600" b="1"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538604941"/>
                  </a:ext>
                </a:extLst>
              </a:tr>
            </a:tbl>
          </a:graphicData>
        </a:graphic>
      </p:graphicFrame>
      <p:sp>
        <p:nvSpPr>
          <p:cNvPr id="10" name="Rettangolo 9">
            <a:extLst>
              <a:ext uri="{FF2B5EF4-FFF2-40B4-BE49-F238E27FC236}">
                <a16:creationId xmlns:a16="http://schemas.microsoft.com/office/drawing/2014/main" id="{BBD0064A-B2A3-9E19-6303-B39D7F7B5C6B}"/>
              </a:ext>
            </a:extLst>
          </p:cNvPr>
          <p:cNvSpPr/>
          <p:nvPr/>
        </p:nvSpPr>
        <p:spPr>
          <a:xfrm>
            <a:off x="7535" y="1378912"/>
            <a:ext cx="9054402" cy="381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400" b="1" dirty="0"/>
              <a:t>DF 2024 – Quote per lavoro stagionale</a:t>
            </a:r>
          </a:p>
        </p:txBody>
      </p:sp>
      <p:sp>
        <p:nvSpPr>
          <p:cNvPr id="11" name="Rettangolo 10">
            <a:extLst>
              <a:ext uri="{FF2B5EF4-FFF2-40B4-BE49-F238E27FC236}">
                <a16:creationId xmlns:a16="http://schemas.microsoft.com/office/drawing/2014/main" id="{BECEECD9-E5DD-B062-2FD0-AB5FA8893E68}"/>
              </a:ext>
            </a:extLst>
          </p:cNvPr>
          <p:cNvSpPr/>
          <p:nvPr/>
        </p:nvSpPr>
        <p:spPr>
          <a:xfrm>
            <a:off x="15073" y="3644124"/>
            <a:ext cx="9054402" cy="381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400" b="1" dirty="0"/>
              <a:t>DF 2023 – Quote per lavoro stagionale</a:t>
            </a:r>
          </a:p>
        </p:txBody>
      </p:sp>
    </p:spTree>
    <p:extLst>
      <p:ext uri="{BB962C8B-B14F-4D97-AF65-F5344CB8AC3E}">
        <p14:creationId xmlns:p14="http://schemas.microsoft.com/office/powerpoint/2010/main" val="462466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 y="152400"/>
            <a:ext cx="8751060" cy="369332"/>
          </a:xfrm>
          <a:prstGeom prst="rect">
            <a:avLst/>
          </a:prstGeom>
        </p:spPr>
        <p:txBody>
          <a:bodyPr vert="horz" wrap="square" lIns="0" tIns="0" rIns="0" bIns="0" rtlCol="0">
            <a:spAutoFit/>
          </a:bodyPr>
          <a:lstStyle/>
          <a:p>
            <a:pPr marL="12700">
              <a:lnSpc>
                <a:spcPct val="100000"/>
              </a:lnSpc>
            </a:pPr>
            <a:r>
              <a:rPr lang="it-IT" sz="2400" b="1" dirty="0">
                <a:effectLst/>
                <a:latin typeface="Titillium"/>
                <a:ea typeface="Times New Roman" panose="02020603050405020304" pitchFamily="18" charset="0"/>
              </a:rPr>
              <a:t>Programmazione dei flussi d’ingresso in Italia dei lavoratori stranieri </a:t>
            </a:r>
            <a:endParaRPr sz="2400" spc="15" dirty="0">
              <a:latin typeface="Titillium"/>
            </a:endParaRPr>
          </a:p>
        </p:txBody>
      </p:sp>
      <p:sp>
        <p:nvSpPr>
          <p:cNvPr id="6" name="CasellaDiTesto 5">
            <a:extLst>
              <a:ext uri="{FF2B5EF4-FFF2-40B4-BE49-F238E27FC236}">
                <a16:creationId xmlns:a16="http://schemas.microsoft.com/office/drawing/2014/main" id="{ABE7CC6E-F496-A3F1-3E36-3FA0B9FB0CEC}"/>
              </a:ext>
            </a:extLst>
          </p:cNvPr>
          <p:cNvSpPr txBox="1"/>
          <p:nvPr/>
        </p:nvSpPr>
        <p:spPr>
          <a:xfrm>
            <a:off x="7535" y="424805"/>
            <a:ext cx="8915400" cy="954107"/>
          </a:xfrm>
          <a:prstGeom prst="rect">
            <a:avLst/>
          </a:prstGeom>
          <a:noFill/>
        </p:spPr>
        <p:txBody>
          <a:bodyPr wrap="square">
            <a:spAutoFit/>
          </a:bodyPr>
          <a:lstStyle/>
          <a:p>
            <a:r>
              <a:rPr lang="it-IT" sz="2800" b="1" u="none" strike="noStrike" dirty="0">
                <a:solidFill>
                  <a:schemeClr val="bg1"/>
                </a:solidFill>
                <a:effectLst/>
              </a:rPr>
              <a:t>DPCM 27/09/2023 – Lavoro stagionale DF 2024 e DF 2023 – </a:t>
            </a:r>
            <a:r>
              <a:rPr lang="it-IT" sz="2800" b="1" dirty="0">
                <a:solidFill>
                  <a:srgbClr val="FF0000"/>
                </a:solidFill>
              </a:rPr>
              <a:t>D</a:t>
            </a:r>
            <a:r>
              <a:rPr lang="it-IT" sz="2800" b="1" u="none" strike="noStrike" dirty="0">
                <a:solidFill>
                  <a:srgbClr val="FF0000"/>
                </a:solidFill>
                <a:effectLst/>
              </a:rPr>
              <a:t>omande di nulla osta</a:t>
            </a:r>
          </a:p>
        </p:txBody>
      </p:sp>
      <p:graphicFrame>
        <p:nvGraphicFramePr>
          <p:cNvPr id="3" name="Tabella 2">
            <a:extLst>
              <a:ext uri="{FF2B5EF4-FFF2-40B4-BE49-F238E27FC236}">
                <a16:creationId xmlns:a16="http://schemas.microsoft.com/office/drawing/2014/main" id="{5F96DC46-FFEA-2999-91D0-48254429CC7C}"/>
              </a:ext>
            </a:extLst>
          </p:cNvPr>
          <p:cNvGraphicFramePr>
            <a:graphicFrameLocks noGrp="1"/>
          </p:cNvGraphicFramePr>
          <p:nvPr>
            <p:extLst>
              <p:ext uri="{D42A27DB-BD31-4B8C-83A1-F6EECF244321}">
                <p14:modId xmlns:p14="http://schemas.microsoft.com/office/powerpoint/2010/main" val="8725758"/>
              </p:ext>
            </p:extLst>
          </p:nvPr>
        </p:nvGraphicFramePr>
        <p:xfrm>
          <a:off x="41029" y="1861905"/>
          <a:ext cx="9020907" cy="1733727"/>
        </p:xfrm>
        <a:graphic>
          <a:graphicData uri="http://schemas.openxmlformats.org/drawingml/2006/table">
            <a:tbl>
              <a:tblPr>
                <a:tableStyleId>{22838BEF-8BB2-4498-84A7-C5851F593DF1}</a:tableStyleId>
              </a:tblPr>
              <a:tblGrid>
                <a:gridCol w="7404604">
                  <a:extLst>
                    <a:ext uri="{9D8B030D-6E8A-4147-A177-3AD203B41FA5}">
                      <a16:colId xmlns:a16="http://schemas.microsoft.com/office/drawing/2014/main" val="3287253665"/>
                    </a:ext>
                  </a:extLst>
                </a:gridCol>
                <a:gridCol w="1616303">
                  <a:extLst>
                    <a:ext uri="{9D8B030D-6E8A-4147-A177-3AD203B41FA5}">
                      <a16:colId xmlns:a16="http://schemas.microsoft.com/office/drawing/2014/main" val="2245876193"/>
                    </a:ext>
                  </a:extLst>
                </a:gridCol>
              </a:tblGrid>
              <a:tr h="476427">
                <a:tc>
                  <a:txBody>
                    <a:bodyPr/>
                    <a:lstStyle/>
                    <a:p>
                      <a:pPr algn="ctr" fontAlgn="ctr"/>
                      <a:endParaRPr lang="it-IT" sz="140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it-IT" sz="1400" b="1" u="none" strike="noStrike" dirty="0">
                          <a:effectLst/>
                        </a:rPr>
                        <a:t>Domande di nulla osta*</a:t>
                      </a:r>
                      <a:endParaRPr lang="it-IT" sz="1400" b="1"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467562923"/>
                  </a:ext>
                </a:extLst>
              </a:tr>
              <a:tr h="242393">
                <a:tc>
                  <a:txBody>
                    <a:bodyPr/>
                    <a:lstStyle/>
                    <a:p>
                      <a:pPr algn="l" fontAlgn="ctr"/>
                      <a:r>
                        <a:rPr lang="it-IT" sz="1400" u="none" strike="noStrike" dirty="0">
                          <a:effectLst/>
                        </a:rPr>
                        <a:t>Lavoro stagionale settore agricolo </a:t>
                      </a:r>
                      <a:endParaRPr lang="it-IT"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it-IT" sz="1600" u="none" strike="noStrike" dirty="0">
                          <a:effectLst/>
                        </a:rPr>
                        <a:t>223'729 </a:t>
                      </a:r>
                      <a:endParaRPr lang="it-IT"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458711560"/>
                  </a:ext>
                </a:extLst>
              </a:tr>
              <a:tr h="242393">
                <a:tc>
                  <a:txBody>
                    <a:bodyPr/>
                    <a:lstStyle/>
                    <a:p>
                      <a:pPr algn="l" fontAlgn="ctr"/>
                      <a:r>
                        <a:rPr lang="it-IT" sz="1400" u="none" strike="noStrike" dirty="0">
                          <a:effectLst/>
                        </a:rPr>
                        <a:t>Lavoro stagionale settore turistico</a:t>
                      </a:r>
                      <a:endParaRPr lang="it-IT"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it-IT" sz="1600" u="none" strike="noStrike" dirty="0">
                          <a:effectLst/>
                        </a:rPr>
                        <a:t>41'653 </a:t>
                      </a:r>
                      <a:endParaRPr lang="it-IT"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981147219"/>
                  </a:ext>
                </a:extLst>
              </a:tr>
              <a:tr h="224882">
                <a:tc>
                  <a:txBody>
                    <a:bodyPr/>
                    <a:lstStyle/>
                    <a:p>
                      <a:pPr algn="l" fontAlgn="b"/>
                      <a:r>
                        <a:rPr lang="it-IT" sz="1400" u="none" strike="noStrike" dirty="0">
                          <a:effectLst/>
                        </a:rPr>
                        <a:t>Lavoro stagionale settore agricolo quote riservate alle organizzazioni di categoria</a:t>
                      </a:r>
                      <a:endParaRPr lang="it-IT" sz="14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b"/>
                      <a:r>
                        <a:rPr lang="it-IT" sz="1600" u="none" strike="noStrike" dirty="0">
                          <a:effectLst/>
                        </a:rPr>
                        <a:t>69'731 </a:t>
                      </a:r>
                      <a:endParaRPr lang="it-IT"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348619701"/>
                  </a:ext>
                </a:extLst>
              </a:tr>
              <a:tr h="228600">
                <a:tc>
                  <a:txBody>
                    <a:bodyPr/>
                    <a:lstStyle/>
                    <a:p>
                      <a:pPr algn="l" fontAlgn="b"/>
                      <a:r>
                        <a:rPr lang="it-IT" sz="1400" u="none" strike="noStrike" dirty="0">
                          <a:effectLst/>
                        </a:rPr>
                        <a:t>Lavoro stagionale settore turistico quote riservate alle organizzazioni di categoria</a:t>
                      </a:r>
                      <a:endParaRPr lang="it-IT" sz="14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b"/>
                      <a:r>
                        <a:rPr lang="it-IT" sz="1600" u="none" strike="noStrike" dirty="0">
                          <a:effectLst/>
                        </a:rPr>
                        <a:t>1'395 </a:t>
                      </a:r>
                      <a:endParaRPr lang="it-IT"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449717205"/>
                  </a:ext>
                </a:extLst>
              </a:tr>
              <a:tr h="242393">
                <a:tc>
                  <a:txBody>
                    <a:bodyPr/>
                    <a:lstStyle/>
                    <a:p>
                      <a:pPr algn="l" fontAlgn="ctr"/>
                      <a:r>
                        <a:rPr lang="it-IT" sz="1400" b="1" u="none" strike="noStrike" dirty="0">
                          <a:effectLst/>
                        </a:rPr>
                        <a:t>Totale  STAGIONALE</a:t>
                      </a:r>
                      <a:endParaRPr lang="it-IT" sz="140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it-IT" sz="1600" b="1" u="none" strike="noStrike" dirty="0">
                          <a:effectLst/>
                        </a:rPr>
                        <a:t>336'508 </a:t>
                      </a:r>
                      <a:endParaRPr lang="it-IT" sz="16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117597664"/>
                  </a:ext>
                </a:extLst>
              </a:tr>
            </a:tbl>
          </a:graphicData>
        </a:graphic>
      </p:graphicFrame>
      <p:sp>
        <p:nvSpPr>
          <p:cNvPr id="4" name="CasellaDiTesto 3">
            <a:extLst>
              <a:ext uri="{FF2B5EF4-FFF2-40B4-BE49-F238E27FC236}">
                <a16:creationId xmlns:a16="http://schemas.microsoft.com/office/drawing/2014/main" id="{C93C4AF7-0379-6EE4-9420-BB752E82D9A9}"/>
              </a:ext>
            </a:extLst>
          </p:cNvPr>
          <p:cNvSpPr txBox="1"/>
          <p:nvPr/>
        </p:nvSpPr>
        <p:spPr>
          <a:xfrm>
            <a:off x="6705600" y="6336268"/>
            <a:ext cx="2356337" cy="369332"/>
          </a:xfrm>
          <a:prstGeom prst="rect">
            <a:avLst/>
          </a:prstGeom>
          <a:noFill/>
        </p:spPr>
        <p:txBody>
          <a:bodyPr wrap="square" rtlCol="0">
            <a:spAutoFit/>
          </a:bodyPr>
          <a:lstStyle/>
          <a:p>
            <a:r>
              <a:rPr lang="it-IT" dirty="0"/>
              <a:t>* </a:t>
            </a:r>
            <a:r>
              <a:rPr lang="it-IT" sz="1000" dirty="0"/>
              <a:t>Dati Ministero dell’interno aprile 2024</a:t>
            </a:r>
          </a:p>
        </p:txBody>
      </p:sp>
      <p:graphicFrame>
        <p:nvGraphicFramePr>
          <p:cNvPr id="7" name="Tabella 6">
            <a:extLst>
              <a:ext uri="{FF2B5EF4-FFF2-40B4-BE49-F238E27FC236}">
                <a16:creationId xmlns:a16="http://schemas.microsoft.com/office/drawing/2014/main" id="{B7919BC0-B000-D4AC-750C-3C1C30F6FBF9}"/>
              </a:ext>
            </a:extLst>
          </p:cNvPr>
          <p:cNvGraphicFramePr>
            <a:graphicFrameLocks noGrp="1"/>
          </p:cNvGraphicFramePr>
          <p:nvPr>
            <p:extLst>
              <p:ext uri="{D42A27DB-BD31-4B8C-83A1-F6EECF244321}">
                <p14:modId xmlns:p14="http://schemas.microsoft.com/office/powerpoint/2010/main" val="1971612131"/>
              </p:ext>
            </p:extLst>
          </p:nvPr>
        </p:nvGraphicFramePr>
        <p:xfrm>
          <a:off x="15073" y="4122622"/>
          <a:ext cx="9054402" cy="1814312"/>
        </p:xfrm>
        <a:graphic>
          <a:graphicData uri="http://schemas.openxmlformats.org/drawingml/2006/table">
            <a:tbl>
              <a:tblPr>
                <a:tableStyleId>{22838BEF-8BB2-4498-84A7-C5851F593DF1}</a:tableStyleId>
              </a:tblPr>
              <a:tblGrid>
                <a:gridCol w="7421379">
                  <a:extLst>
                    <a:ext uri="{9D8B030D-6E8A-4147-A177-3AD203B41FA5}">
                      <a16:colId xmlns:a16="http://schemas.microsoft.com/office/drawing/2014/main" val="861915322"/>
                    </a:ext>
                  </a:extLst>
                </a:gridCol>
                <a:gridCol w="1633023">
                  <a:extLst>
                    <a:ext uri="{9D8B030D-6E8A-4147-A177-3AD203B41FA5}">
                      <a16:colId xmlns:a16="http://schemas.microsoft.com/office/drawing/2014/main" val="2328376790"/>
                    </a:ext>
                  </a:extLst>
                </a:gridCol>
              </a:tblGrid>
              <a:tr h="394783">
                <a:tc>
                  <a:txBody>
                    <a:bodyPr/>
                    <a:lstStyle/>
                    <a:p>
                      <a:pPr algn="ctr" fontAlgn="ctr"/>
                      <a:endParaRPr lang="it-IT"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it-IT" sz="1400" b="1" u="none" strike="noStrike" dirty="0">
                          <a:effectLst/>
                        </a:rPr>
                        <a:t>Domande di nulla osta* </a:t>
                      </a:r>
                      <a:endParaRPr lang="it-IT" sz="1400" b="1"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39970541"/>
                  </a:ext>
                </a:extLst>
              </a:tr>
              <a:tr h="374132">
                <a:tc>
                  <a:txBody>
                    <a:bodyPr/>
                    <a:lstStyle/>
                    <a:p>
                      <a:pPr algn="l" fontAlgn="ctr"/>
                      <a:r>
                        <a:rPr lang="it-IT" sz="1400" u="none" strike="noStrike" dirty="0">
                          <a:effectLst/>
                        </a:rPr>
                        <a:t>Lavoro stagionale settore agricolo</a:t>
                      </a:r>
                      <a:endParaRPr lang="it-IT"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it-IT" sz="1600" u="none" strike="noStrike" dirty="0">
                          <a:effectLst/>
                        </a:rPr>
                        <a:t>  199'701 </a:t>
                      </a:r>
                      <a:endParaRPr lang="it-IT"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866165438"/>
                  </a:ext>
                </a:extLst>
              </a:tr>
              <a:tr h="249552">
                <a:tc>
                  <a:txBody>
                    <a:bodyPr/>
                    <a:lstStyle/>
                    <a:p>
                      <a:pPr algn="l" fontAlgn="ctr"/>
                      <a:r>
                        <a:rPr lang="it-IT" sz="1400" u="none" strike="noStrike" dirty="0">
                          <a:effectLst/>
                        </a:rPr>
                        <a:t>Lavoro stagionale settore turistico</a:t>
                      </a:r>
                      <a:endParaRPr lang="it-IT"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it-IT" sz="1600" u="none" strike="noStrike" dirty="0">
                          <a:effectLst/>
                        </a:rPr>
                        <a:t> 25'626 </a:t>
                      </a:r>
                      <a:endParaRPr lang="it-IT"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751017567"/>
                  </a:ext>
                </a:extLst>
              </a:tr>
              <a:tr h="230326">
                <a:tc>
                  <a:txBody>
                    <a:bodyPr/>
                    <a:lstStyle/>
                    <a:p>
                      <a:pPr algn="l" fontAlgn="b"/>
                      <a:r>
                        <a:rPr lang="it-IT" sz="1400" u="none" strike="noStrike" dirty="0">
                          <a:effectLst/>
                        </a:rPr>
                        <a:t>Lavoro stagionale settore agricolo quote riservate alle organizzazioni di categoria</a:t>
                      </a:r>
                      <a:endParaRPr lang="it-IT" sz="14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b"/>
                      <a:r>
                        <a:rPr lang="it-IT" sz="1600" u="none" strike="noStrike" dirty="0">
                          <a:effectLst/>
                        </a:rPr>
                        <a:t>55'706 </a:t>
                      </a:r>
                      <a:endParaRPr lang="it-IT"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887780428"/>
                  </a:ext>
                </a:extLst>
              </a:tr>
              <a:tr h="152400">
                <a:tc>
                  <a:txBody>
                    <a:bodyPr/>
                    <a:lstStyle/>
                    <a:p>
                      <a:pPr algn="l" fontAlgn="b"/>
                      <a:r>
                        <a:rPr lang="it-IT" sz="1400" u="none" strike="noStrike" dirty="0">
                          <a:effectLst/>
                        </a:rPr>
                        <a:t>Lavoro stagionale settore turistico quote riservate alle organizzazioni di categoria</a:t>
                      </a:r>
                      <a:endParaRPr lang="it-IT" sz="14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b"/>
                      <a:r>
                        <a:rPr lang="it-IT" sz="1600" u="none" strike="noStrike" dirty="0">
                          <a:effectLst/>
                        </a:rPr>
                        <a:t>1'143 </a:t>
                      </a:r>
                      <a:endParaRPr lang="it-IT"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372263453"/>
                  </a:ext>
                </a:extLst>
              </a:tr>
              <a:tr h="237249">
                <a:tc>
                  <a:txBody>
                    <a:bodyPr/>
                    <a:lstStyle/>
                    <a:p>
                      <a:pPr algn="l" fontAlgn="ctr"/>
                      <a:r>
                        <a:rPr lang="it-IT" sz="1400" u="none" strike="noStrike" dirty="0">
                          <a:effectLst/>
                        </a:rPr>
                        <a:t>Totale  STAGIONALE</a:t>
                      </a:r>
                      <a:endParaRPr lang="it-IT" sz="140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it-IT" sz="1600" b="1" u="none" strike="noStrike" dirty="0">
                          <a:effectLst/>
                        </a:rPr>
                        <a:t>  282'176 </a:t>
                      </a:r>
                      <a:endParaRPr lang="it-IT" sz="1600" b="1"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538604941"/>
                  </a:ext>
                </a:extLst>
              </a:tr>
            </a:tbl>
          </a:graphicData>
        </a:graphic>
      </p:graphicFrame>
      <p:sp>
        <p:nvSpPr>
          <p:cNvPr id="10" name="Rettangolo 9">
            <a:extLst>
              <a:ext uri="{FF2B5EF4-FFF2-40B4-BE49-F238E27FC236}">
                <a16:creationId xmlns:a16="http://schemas.microsoft.com/office/drawing/2014/main" id="{BBD0064A-B2A3-9E19-6303-B39D7F7B5C6B}"/>
              </a:ext>
            </a:extLst>
          </p:cNvPr>
          <p:cNvSpPr/>
          <p:nvPr/>
        </p:nvSpPr>
        <p:spPr>
          <a:xfrm>
            <a:off x="7535" y="1378912"/>
            <a:ext cx="9054402" cy="381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400" b="1" dirty="0"/>
              <a:t>DF 2024 – domande di nulla osta</a:t>
            </a:r>
          </a:p>
        </p:txBody>
      </p:sp>
      <p:sp>
        <p:nvSpPr>
          <p:cNvPr id="11" name="Rettangolo 10">
            <a:extLst>
              <a:ext uri="{FF2B5EF4-FFF2-40B4-BE49-F238E27FC236}">
                <a16:creationId xmlns:a16="http://schemas.microsoft.com/office/drawing/2014/main" id="{BECEECD9-E5DD-B062-2FD0-AB5FA8893E68}"/>
              </a:ext>
            </a:extLst>
          </p:cNvPr>
          <p:cNvSpPr/>
          <p:nvPr/>
        </p:nvSpPr>
        <p:spPr>
          <a:xfrm>
            <a:off x="15073" y="3644124"/>
            <a:ext cx="9054402" cy="381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400" b="1" dirty="0"/>
              <a:t>DF 2023 – domande di nulla osta</a:t>
            </a:r>
          </a:p>
        </p:txBody>
      </p:sp>
    </p:spTree>
    <p:extLst>
      <p:ext uri="{BB962C8B-B14F-4D97-AF65-F5344CB8AC3E}">
        <p14:creationId xmlns:p14="http://schemas.microsoft.com/office/powerpoint/2010/main" val="2005596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 y="152400"/>
            <a:ext cx="8751060" cy="369332"/>
          </a:xfrm>
          <a:prstGeom prst="rect">
            <a:avLst/>
          </a:prstGeom>
        </p:spPr>
        <p:txBody>
          <a:bodyPr vert="horz" wrap="square" lIns="0" tIns="0" rIns="0" bIns="0" rtlCol="0">
            <a:spAutoFit/>
          </a:bodyPr>
          <a:lstStyle/>
          <a:p>
            <a:pPr marL="12700">
              <a:lnSpc>
                <a:spcPct val="100000"/>
              </a:lnSpc>
            </a:pPr>
            <a:r>
              <a:rPr lang="it-IT" sz="2400" b="1" dirty="0">
                <a:effectLst/>
                <a:latin typeface="Titillium"/>
                <a:ea typeface="Times New Roman" panose="02020603050405020304" pitchFamily="18" charset="0"/>
              </a:rPr>
              <a:t>Programmazione dei flussi d’ingresso in Italia dei lavoratori stranieri </a:t>
            </a:r>
            <a:endParaRPr sz="2400" spc="15" dirty="0">
              <a:latin typeface="Titillium"/>
            </a:endParaRPr>
          </a:p>
        </p:txBody>
      </p:sp>
      <p:sp>
        <p:nvSpPr>
          <p:cNvPr id="6" name="CasellaDiTesto 5">
            <a:extLst>
              <a:ext uri="{FF2B5EF4-FFF2-40B4-BE49-F238E27FC236}">
                <a16:creationId xmlns:a16="http://schemas.microsoft.com/office/drawing/2014/main" id="{ABE7CC6E-F496-A3F1-3E36-3FA0B9FB0CEC}"/>
              </a:ext>
            </a:extLst>
          </p:cNvPr>
          <p:cNvSpPr txBox="1"/>
          <p:nvPr/>
        </p:nvSpPr>
        <p:spPr>
          <a:xfrm>
            <a:off x="0" y="487679"/>
            <a:ext cx="8915400" cy="83099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prstClr val="white"/>
                </a:solidFill>
                <a:effectLst/>
                <a:uLnTx/>
                <a:uFillTx/>
                <a:latin typeface="Titillium"/>
                <a:ea typeface="+mn-ea"/>
                <a:cs typeface="+mn-cs"/>
              </a:rPr>
              <a:t>Domanda di nulla osta per </a:t>
            </a:r>
            <a:r>
              <a:rPr kumimoji="0" lang="it-IT" sz="2400" b="1" i="0" u="none" strike="noStrike" kern="1200" cap="none" spc="0" normalizeH="0" baseline="0" noProof="0" dirty="0">
                <a:ln>
                  <a:noFill/>
                </a:ln>
                <a:solidFill>
                  <a:srgbClr val="FF0000"/>
                </a:solidFill>
                <a:effectLst/>
                <a:uLnTx/>
                <a:uFillTx/>
                <a:latin typeface="Titillium"/>
                <a:ea typeface="+mn-ea"/>
                <a:cs typeface="+mn-cs"/>
              </a:rPr>
              <a:t>lavoro stagionale </a:t>
            </a:r>
            <a:r>
              <a:rPr kumimoji="0" lang="it-IT" sz="2400" b="1" i="0" u="none" strike="noStrike" kern="1200" cap="none" spc="0" normalizeH="0" baseline="0" noProof="0" dirty="0">
                <a:ln>
                  <a:noFill/>
                </a:ln>
                <a:solidFill>
                  <a:prstClr val="white"/>
                </a:solidFill>
                <a:effectLst/>
                <a:uLnTx/>
                <a:uFillTx/>
                <a:latin typeface="Titillium"/>
                <a:ea typeface="+mn-ea"/>
                <a:cs typeface="+mn-cs"/>
              </a:rPr>
              <a:t>per regione - DF 2024 e DF 2023</a:t>
            </a:r>
          </a:p>
        </p:txBody>
      </p:sp>
      <p:sp>
        <p:nvSpPr>
          <p:cNvPr id="7" name="CasellaDiTesto 6">
            <a:extLst>
              <a:ext uri="{FF2B5EF4-FFF2-40B4-BE49-F238E27FC236}">
                <a16:creationId xmlns:a16="http://schemas.microsoft.com/office/drawing/2014/main" id="{61D2D8F3-865D-1D1A-9B3D-842ED35CCB21}"/>
              </a:ext>
            </a:extLst>
          </p:cNvPr>
          <p:cNvSpPr txBox="1"/>
          <p:nvPr/>
        </p:nvSpPr>
        <p:spPr>
          <a:xfrm>
            <a:off x="6553200" y="1240094"/>
            <a:ext cx="2590800"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a:ln>
                  <a:noFill/>
                </a:ln>
                <a:solidFill>
                  <a:prstClr val="black"/>
                </a:solidFill>
                <a:effectLst/>
                <a:uLnTx/>
                <a:uFillTx/>
                <a:latin typeface="Calibri"/>
                <a:ea typeface="+mn-ea"/>
                <a:cs typeface="+mn-cs"/>
              </a:rPr>
              <a:t>Fonte: Dati Ministero dell’interno </a:t>
            </a:r>
            <a:r>
              <a:rPr lang="it-IT" sz="1000" dirty="0">
                <a:solidFill>
                  <a:prstClr val="black"/>
                </a:solidFill>
                <a:latin typeface="Calibri"/>
              </a:rPr>
              <a:t>aprile</a:t>
            </a:r>
            <a:r>
              <a:rPr kumimoji="0" lang="it-IT" sz="1000" b="0" i="0" u="none" strike="noStrike" kern="1200" cap="none" spc="0" normalizeH="0" baseline="0" noProof="0" dirty="0">
                <a:ln>
                  <a:noFill/>
                </a:ln>
                <a:solidFill>
                  <a:prstClr val="black"/>
                </a:solidFill>
                <a:effectLst/>
                <a:uLnTx/>
                <a:uFillTx/>
                <a:latin typeface="Calibri"/>
                <a:ea typeface="+mn-ea"/>
                <a:cs typeface="+mn-cs"/>
              </a:rPr>
              <a:t> 2024</a:t>
            </a:r>
          </a:p>
        </p:txBody>
      </p:sp>
      <p:graphicFrame>
        <p:nvGraphicFramePr>
          <p:cNvPr id="4" name="Tabella 3">
            <a:extLst>
              <a:ext uri="{FF2B5EF4-FFF2-40B4-BE49-F238E27FC236}">
                <a16:creationId xmlns:a16="http://schemas.microsoft.com/office/drawing/2014/main" id="{E9781919-C707-433B-336B-A7F68EDF70E5}"/>
              </a:ext>
            </a:extLst>
          </p:cNvPr>
          <p:cNvGraphicFramePr>
            <a:graphicFrameLocks noGrp="1"/>
          </p:cNvGraphicFramePr>
          <p:nvPr>
            <p:extLst>
              <p:ext uri="{D42A27DB-BD31-4B8C-83A1-F6EECF244321}">
                <p14:modId xmlns:p14="http://schemas.microsoft.com/office/powerpoint/2010/main" val="3308963731"/>
              </p:ext>
            </p:extLst>
          </p:nvPr>
        </p:nvGraphicFramePr>
        <p:xfrm>
          <a:off x="76200" y="1435803"/>
          <a:ext cx="8915400" cy="5408126"/>
        </p:xfrm>
        <a:graphic>
          <a:graphicData uri="http://schemas.openxmlformats.org/drawingml/2006/table">
            <a:tbl>
              <a:tblPr>
                <a:tableStyleId>{5C22544A-7EE6-4342-B048-85BDC9FD1C3A}</a:tableStyleId>
              </a:tblPr>
              <a:tblGrid>
                <a:gridCol w="2543974">
                  <a:extLst>
                    <a:ext uri="{9D8B030D-6E8A-4147-A177-3AD203B41FA5}">
                      <a16:colId xmlns:a16="http://schemas.microsoft.com/office/drawing/2014/main" val="2303792966"/>
                    </a:ext>
                  </a:extLst>
                </a:gridCol>
                <a:gridCol w="1274285">
                  <a:extLst>
                    <a:ext uri="{9D8B030D-6E8A-4147-A177-3AD203B41FA5}">
                      <a16:colId xmlns:a16="http://schemas.microsoft.com/office/drawing/2014/main" val="826040654"/>
                    </a:ext>
                  </a:extLst>
                </a:gridCol>
                <a:gridCol w="1274285">
                  <a:extLst>
                    <a:ext uri="{9D8B030D-6E8A-4147-A177-3AD203B41FA5}">
                      <a16:colId xmlns:a16="http://schemas.microsoft.com/office/drawing/2014/main" val="297907155"/>
                    </a:ext>
                  </a:extLst>
                </a:gridCol>
                <a:gridCol w="975920">
                  <a:extLst>
                    <a:ext uri="{9D8B030D-6E8A-4147-A177-3AD203B41FA5}">
                      <a16:colId xmlns:a16="http://schemas.microsoft.com/office/drawing/2014/main" val="3439985561"/>
                    </a:ext>
                  </a:extLst>
                </a:gridCol>
                <a:gridCol w="1273629">
                  <a:extLst>
                    <a:ext uri="{9D8B030D-6E8A-4147-A177-3AD203B41FA5}">
                      <a16:colId xmlns:a16="http://schemas.microsoft.com/office/drawing/2014/main" val="547309811"/>
                    </a:ext>
                  </a:extLst>
                </a:gridCol>
                <a:gridCol w="1573307">
                  <a:extLst>
                    <a:ext uri="{9D8B030D-6E8A-4147-A177-3AD203B41FA5}">
                      <a16:colId xmlns:a16="http://schemas.microsoft.com/office/drawing/2014/main" val="2319842177"/>
                    </a:ext>
                  </a:extLst>
                </a:gridCol>
              </a:tblGrid>
              <a:tr h="241340">
                <a:tc rowSpan="2">
                  <a:txBody>
                    <a:bodyPr/>
                    <a:lstStyle/>
                    <a:p>
                      <a:pPr algn="ctr" fontAlgn="ctr"/>
                      <a:r>
                        <a:rPr lang="it-IT" sz="1600" u="none" strike="noStrike" dirty="0">
                          <a:effectLst/>
                        </a:rPr>
                        <a:t>Regione</a:t>
                      </a:r>
                      <a:endParaRPr lang="it-IT" sz="1600" b="0" i="0" u="none" strike="noStrike" dirty="0">
                        <a:solidFill>
                          <a:srgbClr val="000000"/>
                        </a:solidFill>
                        <a:effectLst/>
                        <a:latin typeface="Calibri" panose="020F0502020204030204" pitchFamily="34" charset="0"/>
                      </a:endParaRPr>
                    </a:p>
                  </a:txBody>
                  <a:tcPr marL="5804" marR="5804" marT="5804" marB="0" anchor="ctr">
                    <a:solidFill>
                      <a:schemeClr val="accent1">
                        <a:lumMod val="40000"/>
                        <a:lumOff val="60000"/>
                      </a:schemeClr>
                    </a:solidFill>
                  </a:tcPr>
                </a:tc>
                <a:tc gridSpan="2">
                  <a:txBody>
                    <a:bodyPr/>
                    <a:lstStyle/>
                    <a:p>
                      <a:pPr algn="ctr" fontAlgn="b"/>
                      <a:r>
                        <a:rPr lang="it-IT" sz="1400" u="none" strike="noStrike" dirty="0">
                          <a:effectLst/>
                        </a:rPr>
                        <a:t>DF 2024</a:t>
                      </a:r>
                      <a:endParaRPr lang="it-IT" sz="1400" b="0" i="0" u="none" strike="noStrike" dirty="0">
                        <a:solidFill>
                          <a:srgbClr val="000000"/>
                        </a:solidFill>
                        <a:effectLst/>
                        <a:latin typeface="Aptos Narrow" panose="020B0004020202020204" pitchFamily="34" charset="0"/>
                      </a:endParaRPr>
                    </a:p>
                  </a:txBody>
                  <a:tcPr marL="5804" marR="5804" marT="5804" marB="0" anchor="b">
                    <a:solidFill>
                      <a:schemeClr val="accent1">
                        <a:lumMod val="40000"/>
                        <a:lumOff val="60000"/>
                      </a:schemeClr>
                    </a:solidFill>
                  </a:tcPr>
                </a:tc>
                <a:tc hMerge="1">
                  <a:txBody>
                    <a:bodyPr/>
                    <a:lstStyle/>
                    <a:p>
                      <a:endParaRPr lang="it-IT"/>
                    </a:p>
                  </a:txBody>
                  <a:tcPr>
                    <a:solidFill>
                      <a:schemeClr val="accent1">
                        <a:lumMod val="40000"/>
                        <a:lumOff val="60000"/>
                      </a:schemeClr>
                    </a:solidFill>
                  </a:tcPr>
                </a:tc>
                <a:tc gridSpan="2">
                  <a:txBody>
                    <a:bodyPr/>
                    <a:lstStyle/>
                    <a:p>
                      <a:pPr algn="ctr" fontAlgn="b"/>
                      <a:r>
                        <a:rPr lang="it-IT" sz="1400" u="none" strike="noStrike" dirty="0">
                          <a:effectLst/>
                        </a:rPr>
                        <a:t>DF 2023</a:t>
                      </a:r>
                      <a:endParaRPr lang="it-IT" sz="1400" b="0" i="0" u="none" strike="noStrike" dirty="0">
                        <a:solidFill>
                          <a:srgbClr val="000000"/>
                        </a:solidFill>
                        <a:effectLst/>
                        <a:latin typeface="Aptos Narrow" panose="020B0004020202020204" pitchFamily="34" charset="0"/>
                      </a:endParaRPr>
                    </a:p>
                  </a:txBody>
                  <a:tcPr marL="5804" marR="5804" marT="5804" marB="0" anchor="b">
                    <a:solidFill>
                      <a:schemeClr val="accent1">
                        <a:lumMod val="40000"/>
                        <a:lumOff val="60000"/>
                      </a:schemeClr>
                    </a:solidFill>
                  </a:tcPr>
                </a:tc>
                <a:tc hMerge="1">
                  <a:txBody>
                    <a:bodyPr/>
                    <a:lstStyle/>
                    <a:p>
                      <a:endParaRPr lang="it-IT"/>
                    </a:p>
                  </a:txBody>
                  <a:tcPr/>
                </a:tc>
                <a:tc rowSpan="2">
                  <a:txBody>
                    <a:bodyPr/>
                    <a:lstStyle/>
                    <a:p>
                      <a:pPr marL="0" marR="0" lvl="0" indent="0" algn="ctr" defTabSz="914400" eaLnBrk="1" fontAlgn="b" latinLnBrk="0" hangingPunct="1">
                        <a:lnSpc>
                          <a:spcPct val="100000"/>
                        </a:lnSpc>
                        <a:spcBef>
                          <a:spcPts val="0"/>
                        </a:spcBef>
                        <a:spcAft>
                          <a:spcPts val="0"/>
                        </a:spcAft>
                        <a:buClrTx/>
                        <a:buSzTx/>
                        <a:buFontTx/>
                        <a:buNone/>
                        <a:tabLst/>
                        <a:defRPr/>
                      </a:pPr>
                      <a:r>
                        <a:rPr lang="it-IT" sz="1400" u="none" strike="noStrike" dirty="0">
                          <a:effectLst/>
                          <a:latin typeface="Aptos" panose="020B0004020202020204" pitchFamily="34" charset="0"/>
                        </a:rPr>
                        <a:t>Variazione 2024/2023 (v.a.)</a:t>
                      </a:r>
                      <a:endParaRPr lang="it-IT" sz="1400" b="0" i="0" u="none" strike="noStrike" dirty="0">
                        <a:solidFill>
                          <a:srgbClr val="000000"/>
                        </a:solidFill>
                        <a:effectLst/>
                        <a:latin typeface="Aptos" panose="020B0004020202020204" pitchFamily="34" charset="0"/>
                      </a:endParaRPr>
                    </a:p>
                  </a:txBody>
                  <a:tcPr marL="5804" marR="5804" marT="5804" marB="0" anchor="b">
                    <a:solidFill>
                      <a:schemeClr val="accent1">
                        <a:lumMod val="40000"/>
                        <a:lumOff val="60000"/>
                      </a:schemeClr>
                    </a:solidFill>
                  </a:tcPr>
                </a:tc>
                <a:extLst>
                  <a:ext uri="{0D108BD9-81ED-4DB2-BD59-A6C34878D82A}">
                    <a16:rowId xmlns:a16="http://schemas.microsoft.com/office/drawing/2014/main" val="1742073420"/>
                  </a:ext>
                </a:extLst>
              </a:tr>
              <a:tr h="239682">
                <a:tc vMerge="1">
                  <a:txBody>
                    <a:bodyPr/>
                    <a:lstStyle/>
                    <a:p>
                      <a:endParaRPr lang="it-IT"/>
                    </a:p>
                  </a:txBody>
                  <a:tcPr/>
                </a:tc>
                <a:tc>
                  <a:txBody>
                    <a:bodyPr/>
                    <a:lstStyle/>
                    <a:p>
                      <a:pPr algn="ctr" fontAlgn="b"/>
                      <a:r>
                        <a:rPr lang="it-IT" sz="1400" u="none" strike="noStrike" dirty="0">
                          <a:effectLst/>
                        </a:rPr>
                        <a:t>v.a.</a:t>
                      </a:r>
                      <a:endParaRPr lang="it-IT" sz="1400" b="0" i="0" u="none" strike="noStrike" dirty="0">
                        <a:solidFill>
                          <a:srgbClr val="000000"/>
                        </a:solidFill>
                        <a:effectLst/>
                        <a:latin typeface="Calibri" panose="020F0502020204030204" pitchFamily="34" charset="0"/>
                      </a:endParaRPr>
                    </a:p>
                  </a:txBody>
                  <a:tcPr marL="5804" marR="5804" marT="5804" marB="0" anchor="b">
                    <a:solidFill>
                      <a:schemeClr val="accent1">
                        <a:lumMod val="40000"/>
                        <a:lumOff val="60000"/>
                      </a:schemeClr>
                    </a:solidFill>
                  </a:tcPr>
                </a:tc>
                <a:tc>
                  <a:txBody>
                    <a:bodyPr/>
                    <a:lstStyle/>
                    <a:p>
                      <a:pPr algn="ctr" fontAlgn="b"/>
                      <a:r>
                        <a:rPr lang="it-IT" sz="1400" u="none" strike="noStrike" dirty="0">
                          <a:effectLst/>
                        </a:rPr>
                        <a:t>v.%</a:t>
                      </a:r>
                      <a:endParaRPr lang="it-IT" sz="1400" b="0" i="0" u="none" strike="noStrike" dirty="0">
                        <a:solidFill>
                          <a:srgbClr val="000000"/>
                        </a:solidFill>
                        <a:effectLst/>
                        <a:latin typeface="Aptos Narrow" panose="020B0004020202020204" pitchFamily="34" charset="0"/>
                      </a:endParaRPr>
                    </a:p>
                  </a:txBody>
                  <a:tcPr marL="5804" marR="5804" marT="5804" marB="0" anchor="b">
                    <a:solidFill>
                      <a:schemeClr val="accent1">
                        <a:lumMod val="40000"/>
                        <a:lumOff val="60000"/>
                      </a:schemeClr>
                    </a:solidFill>
                  </a:tcPr>
                </a:tc>
                <a:tc>
                  <a:txBody>
                    <a:bodyPr/>
                    <a:lstStyle/>
                    <a:p>
                      <a:pPr algn="ctr" fontAlgn="b"/>
                      <a:r>
                        <a:rPr lang="it-IT" sz="1400" u="none" strike="noStrike" dirty="0">
                          <a:effectLst/>
                        </a:rPr>
                        <a:t>v.a.</a:t>
                      </a:r>
                      <a:endParaRPr lang="it-IT" sz="1400" b="0" i="0" u="none" strike="noStrike" dirty="0">
                        <a:solidFill>
                          <a:srgbClr val="000000"/>
                        </a:solidFill>
                        <a:effectLst/>
                        <a:latin typeface="Calibri" panose="020F0502020204030204" pitchFamily="34" charset="0"/>
                      </a:endParaRPr>
                    </a:p>
                  </a:txBody>
                  <a:tcPr marL="5804" marR="5804" marT="5804" marB="0" anchor="b">
                    <a:solidFill>
                      <a:schemeClr val="accent1">
                        <a:lumMod val="40000"/>
                        <a:lumOff val="60000"/>
                      </a:schemeClr>
                    </a:solidFill>
                  </a:tcPr>
                </a:tc>
                <a:tc>
                  <a:txBody>
                    <a:bodyPr/>
                    <a:lstStyle/>
                    <a:p>
                      <a:pPr algn="ctr" fontAlgn="b"/>
                      <a:r>
                        <a:rPr lang="it-IT" sz="1400" u="none" strike="noStrike" dirty="0">
                          <a:effectLst/>
                        </a:rPr>
                        <a:t>v.%</a:t>
                      </a:r>
                      <a:endParaRPr lang="it-IT" sz="1400" b="0" i="0" u="none" strike="noStrike" dirty="0">
                        <a:solidFill>
                          <a:srgbClr val="000000"/>
                        </a:solidFill>
                        <a:effectLst/>
                        <a:latin typeface="Aptos Narrow" panose="020B0004020202020204" pitchFamily="34" charset="0"/>
                      </a:endParaRPr>
                    </a:p>
                  </a:txBody>
                  <a:tcPr marL="5804" marR="5804" marT="5804" marB="0" anchor="b">
                    <a:solidFill>
                      <a:schemeClr val="accent1">
                        <a:lumMod val="40000"/>
                        <a:lumOff val="60000"/>
                      </a:schemeClr>
                    </a:solidFill>
                  </a:tcPr>
                </a:tc>
                <a:tc vMerge="1">
                  <a:txBody>
                    <a:bodyPr/>
                    <a:lstStyle/>
                    <a:p>
                      <a:pPr algn="ctr" fontAlgn="b"/>
                      <a:endParaRPr lang="it-IT" sz="1400" b="0" i="0" u="none" strike="noStrike" dirty="0">
                        <a:solidFill>
                          <a:srgbClr val="000000"/>
                        </a:solidFill>
                        <a:effectLst/>
                        <a:latin typeface="Aptos Narrow" panose="020B0004020202020204" pitchFamily="34" charset="0"/>
                      </a:endParaRPr>
                    </a:p>
                  </a:txBody>
                  <a:tcPr marL="5804" marR="5804" marT="5804" marB="0" anchor="b">
                    <a:solidFill>
                      <a:schemeClr val="accent1">
                        <a:lumMod val="40000"/>
                        <a:lumOff val="60000"/>
                      </a:schemeClr>
                    </a:solidFill>
                  </a:tcPr>
                </a:tc>
                <a:extLst>
                  <a:ext uri="{0D108BD9-81ED-4DB2-BD59-A6C34878D82A}">
                    <a16:rowId xmlns:a16="http://schemas.microsoft.com/office/drawing/2014/main" val="888922947"/>
                  </a:ext>
                </a:extLst>
              </a:tr>
              <a:tr h="213629">
                <a:tc>
                  <a:txBody>
                    <a:bodyPr/>
                    <a:lstStyle/>
                    <a:p>
                      <a:pPr algn="l" fontAlgn="ctr"/>
                      <a:r>
                        <a:rPr lang="it-IT" sz="1400" u="none" strike="noStrike" dirty="0">
                          <a:solidFill>
                            <a:srgbClr val="FF0000"/>
                          </a:solidFill>
                          <a:effectLst/>
                        </a:rPr>
                        <a:t>CAMPANIA</a:t>
                      </a:r>
                      <a:endParaRPr lang="it-IT" sz="1400" b="0" i="0" u="none" strike="noStrike" dirty="0">
                        <a:solidFill>
                          <a:srgbClr val="FF0000"/>
                        </a:solidFill>
                        <a:effectLst/>
                        <a:latin typeface="Arial" panose="020B0604020202020204" pitchFamily="34" charset="0"/>
                      </a:endParaRPr>
                    </a:p>
                  </a:txBody>
                  <a:tcPr marL="5804" marR="5804" marT="5804" marB="0" anchor="ctr"/>
                </a:tc>
                <a:tc>
                  <a:txBody>
                    <a:bodyPr/>
                    <a:lstStyle/>
                    <a:p>
                      <a:pPr algn="ctr" fontAlgn="ctr"/>
                      <a:r>
                        <a:rPr lang="it-IT" sz="1400" b="0" i="0" u="none" strike="noStrike">
                          <a:solidFill>
                            <a:srgbClr val="FF0000"/>
                          </a:solidFill>
                          <a:effectLst/>
                          <a:latin typeface="Calibri" panose="020F0502020204030204" pitchFamily="34" charset="0"/>
                        </a:rPr>
                        <a:t>127'537</a:t>
                      </a:r>
                    </a:p>
                  </a:txBody>
                  <a:tcPr marL="7620" marR="7620" marT="7620" marB="0" anchor="ctr"/>
                </a:tc>
                <a:tc>
                  <a:txBody>
                    <a:bodyPr/>
                    <a:lstStyle/>
                    <a:p>
                      <a:pPr algn="ctr" fontAlgn="b"/>
                      <a:r>
                        <a:rPr lang="it-IT" sz="1400" u="none" strike="noStrike" dirty="0">
                          <a:solidFill>
                            <a:srgbClr val="FF0000"/>
                          </a:solidFill>
                          <a:effectLst/>
                        </a:rPr>
                        <a:t>37.9%</a:t>
                      </a:r>
                      <a:endParaRPr lang="it-IT" sz="1400" b="0" i="0" u="none" strike="noStrike" dirty="0">
                        <a:solidFill>
                          <a:srgbClr val="FF0000"/>
                        </a:solidFill>
                        <a:effectLst/>
                        <a:latin typeface="Aptos Narrow" panose="020B0004020202020204" pitchFamily="34" charset="0"/>
                      </a:endParaRPr>
                    </a:p>
                  </a:txBody>
                  <a:tcPr marL="5804" marR="5804" marT="5804" marB="0" anchor="b"/>
                </a:tc>
                <a:tc>
                  <a:txBody>
                    <a:bodyPr/>
                    <a:lstStyle/>
                    <a:p>
                      <a:pPr algn="ctr" fontAlgn="ctr"/>
                      <a:r>
                        <a:rPr lang="it-IT" sz="1400" u="none" strike="noStrike" dirty="0">
                          <a:solidFill>
                            <a:srgbClr val="FF0000"/>
                          </a:solidFill>
                          <a:effectLst/>
                        </a:rPr>
                        <a:t>160'359</a:t>
                      </a:r>
                      <a:endParaRPr lang="it-IT" sz="1400" b="0" i="0" u="none" strike="noStrike" dirty="0">
                        <a:solidFill>
                          <a:srgbClr val="FF0000"/>
                        </a:solidFill>
                        <a:effectLst/>
                        <a:latin typeface="Calibri" panose="020F0502020204030204" pitchFamily="34" charset="0"/>
                      </a:endParaRPr>
                    </a:p>
                  </a:txBody>
                  <a:tcPr marL="5804" marR="5804" marT="5804" marB="0" anchor="ctr"/>
                </a:tc>
                <a:tc>
                  <a:txBody>
                    <a:bodyPr/>
                    <a:lstStyle/>
                    <a:p>
                      <a:pPr algn="ctr" fontAlgn="b"/>
                      <a:r>
                        <a:rPr lang="it-IT" sz="1400" u="none" strike="noStrike" dirty="0">
                          <a:solidFill>
                            <a:srgbClr val="FF0000"/>
                          </a:solidFill>
                          <a:effectLst/>
                        </a:rPr>
                        <a:t>56.8%</a:t>
                      </a:r>
                      <a:endParaRPr lang="it-IT" sz="1400" b="0" i="0" u="none" strike="noStrike" dirty="0">
                        <a:solidFill>
                          <a:srgbClr val="FF0000"/>
                        </a:solidFill>
                        <a:effectLst/>
                        <a:latin typeface="Aptos Narrow" panose="020B0004020202020204" pitchFamily="34" charset="0"/>
                      </a:endParaRPr>
                    </a:p>
                  </a:txBody>
                  <a:tcPr marL="5804" marR="5804" marT="5804" marB="0" anchor="b"/>
                </a:tc>
                <a:tc>
                  <a:txBody>
                    <a:bodyPr/>
                    <a:lstStyle/>
                    <a:p>
                      <a:pPr algn="ctr" fontAlgn="b"/>
                      <a:r>
                        <a:rPr lang="it-IT" sz="1400" b="0" i="0" u="none" strike="noStrike" dirty="0">
                          <a:solidFill>
                            <a:srgbClr val="FF0000"/>
                          </a:solidFill>
                          <a:effectLst/>
                          <a:latin typeface="+mj-lt"/>
                        </a:rPr>
                        <a:t>-33'903</a:t>
                      </a:r>
                    </a:p>
                  </a:txBody>
                  <a:tcPr marL="7620" marR="7620" marT="7620" marB="0" anchor="b"/>
                </a:tc>
                <a:extLst>
                  <a:ext uri="{0D108BD9-81ED-4DB2-BD59-A6C34878D82A}">
                    <a16:rowId xmlns:a16="http://schemas.microsoft.com/office/drawing/2014/main" val="1482837692"/>
                  </a:ext>
                </a:extLst>
              </a:tr>
              <a:tr h="213629">
                <a:tc>
                  <a:txBody>
                    <a:bodyPr/>
                    <a:lstStyle/>
                    <a:p>
                      <a:pPr algn="l" fontAlgn="ctr"/>
                      <a:r>
                        <a:rPr lang="it-IT" sz="1400" u="none" strike="noStrike" dirty="0">
                          <a:effectLst/>
                        </a:rPr>
                        <a:t>PUGLIA</a:t>
                      </a:r>
                      <a:endParaRPr lang="it-IT" sz="1400" b="0" i="0" u="none" strike="noStrike" dirty="0">
                        <a:solidFill>
                          <a:srgbClr val="333333"/>
                        </a:solidFill>
                        <a:effectLst/>
                        <a:latin typeface="Arial" panose="020B0604020202020204" pitchFamily="34" charset="0"/>
                      </a:endParaRPr>
                    </a:p>
                  </a:txBody>
                  <a:tcPr marL="5804" marR="5804" marT="5804" marB="0" anchor="ctr"/>
                </a:tc>
                <a:tc>
                  <a:txBody>
                    <a:bodyPr/>
                    <a:lstStyle/>
                    <a:p>
                      <a:pPr algn="ctr" fontAlgn="ctr"/>
                      <a:r>
                        <a:rPr lang="it-IT" sz="1400" b="0" i="0" u="none" strike="noStrike">
                          <a:solidFill>
                            <a:srgbClr val="000000"/>
                          </a:solidFill>
                          <a:effectLst/>
                          <a:latin typeface="Calibri" panose="020F0502020204030204" pitchFamily="34" charset="0"/>
                        </a:rPr>
                        <a:t>38'698</a:t>
                      </a:r>
                    </a:p>
                  </a:txBody>
                  <a:tcPr marL="7620" marR="7620" marT="7620" marB="0" anchor="ctr"/>
                </a:tc>
                <a:tc>
                  <a:txBody>
                    <a:bodyPr/>
                    <a:lstStyle/>
                    <a:p>
                      <a:pPr algn="ctr" fontAlgn="b"/>
                      <a:r>
                        <a:rPr lang="it-IT" sz="1400" u="none" strike="noStrike" dirty="0">
                          <a:effectLst/>
                        </a:rPr>
                        <a:t>11.5%</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ctr"/>
                      <a:r>
                        <a:rPr lang="it-IT" sz="1400" u="none" strike="noStrike" dirty="0">
                          <a:effectLst/>
                        </a:rPr>
                        <a:t>22'790</a:t>
                      </a:r>
                      <a:endParaRPr lang="it-IT" sz="1400" b="0" i="0" u="none" strike="noStrike" dirty="0">
                        <a:solidFill>
                          <a:srgbClr val="000000"/>
                        </a:solidFill>
                        <a:effectLst/>
                        <a:latin typeface="Calibri" panose="020F0502020204030204" pitchFamily="34" charset="0"/>
                      </a:endParaRPr>
                    </a:p>
                  </a:txBody>
                  <a:tcPr marL="5804" marR="5804" marT="5804" marB="0" anchor="ctr"/>
                </a:tc>
                <a:tc>
                  <a:txBody>
                    <a:bodyPr/>
                    <a:lstStyle/>
                    <a:p>
                      <a:pPr algn="ctr" fontAlgn="b"/>
                      <a:r>
                        <a:rPr lang="it-IT" sz="1400" u="none" strike="noStrike" dirty="0">
                          <a:effectLst/>
                        </a:rPr>
                        <a:t>8.1%</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b"/>
                      <a:r>
                        <a:rPr lang="it-IT" sz="1400" b="0" i="0" u="none" strike="noStrike" dirty="0">
                          <a:solidFill>
                            <a:srgbClr val="000000"/>
                          </a:solidFill>
                          <a:effectLst/>
                          <a:latin typeface="+mj-lt"/>
                        </a:rPr>
                        <a:t>+15'447</a:t>
                      </a:r>
                    </a:p>
                  </a:txBody>
                  <a:tcPr marL="7620" marR="7620" marT="7620" marB="0" anchor="b"/>
                </a:tc>
                <a:extLst>
                  <a:ext uri="{0D108BD9-81ED-4DB2-BD59-A6C34878D82A}">
                    <a16:rowId xmlns:a16="http://schemas.microsoft.com/office/drawing/2014/main" val="4185198559"/>
                  </a:ext>
                </a:extLst>
              </a:tr>
              <a:tr h="213629">
                <a:tc>
                  <a:txBody>
                    <a:bodyPr/>
                    <a:lstStyle/>
                    <a:p>
                      <a:pPr algn="l" fontAlgn="ctr"/>
                      <a:r>
                        <a:rPr lang="it-IT" sz="1400" u="none" strike="noStrike" dirty="0">
                          <a:effectLst/>
                        </a:rPr>
                        <a:t>VENETO</a:t>
                      </a:r>
                      <a:endParaRPr lang="it-IT" sz="1400" b="0" i="0" u="none" strike="noStrike" dirty="0">
                        <a:solidFill>
                          <a:srgbClr val="333333"/>
                        </a:solidFill>
                        <a:effectLst/>
                        <a:latin typeface="Arial" panose="020B0604020202020204" pitchFamily="34" charset="0"/>
                      </a:endParaRPr>
                    </a:p>
                  </a:txBody>
                  <a:tcPr marL="5804" marR="5804" marT="5804" marB="0" anchor="ctr"/>
                </a:tc>
                <a:tc>
                  <a:txBody>
                    <a:bodyPr/>
                    <a:lstStyle/>
                    <a:p>
                      <a:pPr algn="ctr" fontAlgn="ctr"/>
                      <a:r>
                        <a:rPr lang="it-IT" sz="1400" b="0" i="0" u="none" strike="noStrike" dirty="0">
                          <a:solidFill>
                            <a:srgbClr val="000000"/>
                          </a:solidFill>
                          <a:effectLst/>
                          <a:latin typeface="Calibri" panose="020F0502020204030204" pitchFamily="34" charset="0"/>
                        </a:rPr>
                        <a:t>33'314</a:t>
                      </a:r>
                    </a:p>
                  </a:txBody>
                  <a:tcPr marL="7620" marR="7620" marT="7620" marB="0" anchor="ctr"/>
                </a:tc>
                <a:tc>
                  <a:txBody>
                    <a:bodyPr/>
                    <a:lstStyle/>
                    <a:p>
                      <a:pPr algn="ctr" fontAlgn="b"/>
                      <a:r>
                        <a:rPr lang="it-IT" sz="1400" u="none" strike="noStrike" dirty="0">
                          <a:effectLst/>
                        </a:rPr>
                        <a:t>9.9%</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ctr"/>
                      <a:r>
                        <a:rPr lang="it-IT" sz="1400" u="none" strike="noStrike" dirty="0">
                          <a:effectLst/>
                        </a:rPr>
                        <a:t>16'419</a:t>
                      </a:r>
                      <a:endParaRPr lang="it-IT" sz="1400" b="0" i="0" u="none" strike="noStrike" dirty="0">
                        <a:solidFill>
                          <a:srgbClr val="000000"/>
                        </a:solidFill>
                        <a:effectLst/>
                        <a:latin typeface="Calibri" panose="020F0502020204030204" pitchFamily="34" charset="0"/>
                      </a:endParaRPr>
                    </a:p>
                  </a:txBody>
                  <a:tcPr marL="5804" marR="5804" marT="5804" marB="0" anchor="ctr"/>
                </a:tc>
                <a:tc>
                  <a:txBody>
                    <a:bodyPr/>
                    <a:lstStyle/>
                    <a:p>
                      <a:pPr algn="ctr" fontAlgn="b"/>
                      <a:r>
                        <a:rPr lang="it-IT" sz="1400" u="none" strike="noStrike" dirty="0">
                          <a:effectLst/>
                        </a:rPr>
                        <a:t>5.8%</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b"/>
                      <a:r>
                        <a:rPr lang="it-IT" sz="1400" b="0" i="0" u="none" strike="noStrike" dirty="0">
                          <a:solidFill>
                            <a:srgbClr val="000000"/>
                          </a:solidFill>
                          <a:effectLst/>
                          <a:latin typeface="+mj-lt"/>
                        </a:rPr>
                        <a:t>+16'609</a:t>
                      </a:r>
                    </a:p>
                  </a:txBody>
                  <a:tcPr marL="7620" marR="7620" marT="7620" marB="0" anchor="b"/>
                </a:tc>
                <a:extLst>
                  <a:ext uri="{0D108BD9-81ED-4DB2-BD59-A6C34878D82A}">
                    <a16:rowId xmlns:a16="http://schemas.microsoft.com/office/drawing/2014/main" val="3329954411"/>
                  </a:ext>
                </a:extLst>
              </a:tr>
              <a:tr h="213629">
                <a:tc>
                  <a:txBody>
                    <a:bodyPr/>
                    <a:lstStyle/>
                    <a:p>
                      <a:pPr algn="l" fontAlgn="ctr"/>
                      <a:r>
                        <a:rPr lang="it-IT" sz="1400" u="none" strike="noStrike" dirty="0">
                          <a:effectLst/>
                        </a:rPr>
                        <a:t>LAZIO</a:t>
                      </a:r>
                      <a:endParaRPr lang="it-IT" sz="1400" b="0" i="0" u="none" strike="noStrike" dirty="0">
                        <a:solidFill>
                          <a:srgbClr val="333333"/>
                        </a:solidFill>
                        <a:effectLst/>
                        <a:latin typeface="Arial" panose="020B0604020202020204" pitchFamily="34" charset="0"/>
                      </a:endParaRPr>
                    </a:p>
                  </a:txBody>
                  <a:tcPr marL="5804" marR="5804" marT="5804" marB="0" anchor="ctr"/>
                </a:tc>
                <a:tc>
                  <a:txBody>
                    <a:bodyPr/>
                    <a:lstStyle/>
                    <a:p>
                      <a:pPr algn="ctr" fontAlgn="ctr"/>
                      <a:r>
                        <a:rPr lang="it-IT" sz="1400" b="0" i="0" u="none" strike="noStrike" dirty="0">
                          <a:solidFill>
                            <a:srgbClr val="000000"/>
                          </a:solidFill>
                          <a:effectLst/>
                          <a:latin typeface="Calibri" panose="020F0502020204030204" pitchFamily="34" charset="0"/>
                        </a:rPr>
                        <a:t>28'603</a:t>
                      </a:r>
                    </a:p>
                  </a:txBody>
                  <a:tcPr marL="7620" marR="7620" marT="7620" marB="0" anchor="ctr"/>
                </a:tc>
                <a:tc>
                  <a:txBody>
                    <a:bodyPr/>
                    <a:lstStyle/>
                    <a:p>
                      <a:pPr algn="ctr" fontAlgn="b"/>
                      <a:r>
                        <a:rPr lang="it-IT" sz="1400" u="none" strike="noStrike" dirty="0">
                          <a:effectLst/>
                        </a:rPr>
                        <a:t>8.5%</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ctr"/>
                      <a:r>
                        <a:rPr lang="it-IT" sz="1400" u="none" strike="noStrike" dirty="0">
                          <a:effectLst/>
                        </a:rPr>
                        <a:t>17'468</a:t>
                      </a:r>
                      <a:endParaRPr lang="it-IT" sz="1400" b="0" i="0" u="none" strike="noStrike" dirty="0">
                        <a:solidFill>
                          <a:srgbClr val="000000"/>
                        </a:solidFill>
                        <a:effectLst/>
                        <a:latin typeface="Calibri" panose="020F0502020204030204" pitchFamily="34" charset="0"/>
                      </a:endParaRPr>
                    </a:p>
                  </a:txBody>
                  <a:tcPr marL="5804" marR="5804" marT="5804" marB="0" anchor="ctr"/>
                </a:tc>
                <a:tc>
                  <a:txBody>
                    <a:bodyPr/>
                    <a:lstStyle/>
                    <a:p>
                      <a:pPr algn="ctr" fontAlgn="b"/>
                      <a:r>
                        <a:rPr lang="it-IT" sz="1400" u="none" strike="noStrike" dirty="0">
                          <a:effectLst/>
                        </a:rPr>
                        <a:t>6.2%</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b"/>
                      <a:r>
                        <a:rPr lang="it-IT" sz="1400" b="0" i="0" u="none" strike="noStrike" dirty="0">
                          <a:solidFill>
                            <a:srgbClr val="000000"/>
                          </a:solidFill>
                          <a:effectLst/>
                          <a:latin typeface="+mj-lt"/>
                        </a:rPr>
                        <a:t>+10'953</a:t>
                      </a:r>
                    </a:p>
                  </a:txBody>
                  <a:tcPr marL="7620" marR="7620" marT="7620" marB="0" anchor="b"/>
                </a:tc>
                <a:extLst>
                  <a:ext uri="{0D108BD9-81ED-4DB2-BD59-A6C34878D82A}">
                    <a16:rowId xmlns:a16="http://schemas.microsoft.com/office/drawing/2014/main" val="2147648699"/>
                  </a:ext>
                </a:extLst>
              </a:tr>
              <a:tr h="213629">
                <a:tc>
                  <a:txBody>
                    <a:bodyPr/>
                    <a:lstStyle/>
                    <a:p>
                      <a:pPr algn="l" fontAlgn="ctr"/>
                      <a:r>
                        <a:rPr lang="it-IT" sz="1400" u="none" strike="noStrike" dirty="0">
                          <a:effectLst/>
                        </a:rPr>
                        <a:t>SICILIA</a:t>
                      </a:r>
                      <a:endParaRPr lang="it-IT" sz="1400" b="0" i="0" u="none" strike="noStrike" dirty="0">
                        <a:solidFill>
                          <a:srgbClr val="333333"/>
                        </a:solidFill>
                        <a:effectLst/>
                        <a:latin typeface="Arial" panose="020B0604020202020204" pitchFamily="34" charset="0"/>
                      </a:endParaRPr>
                    </a:p>
                  </a:txBody>
                  <a:tcPr marL="5804" marR="5804" marT="5804" marB="0" anchor="ctr"/>
                </a:tc>
                <a:tc>
                  <a:txBody>
                    <a:bodyPr/>
                    <a:lstStyle/>
                    <a:p>
                      <a:pPr algn="ctr" fontAlgn="ctr"/>
                      <a:r>
                        <a:rPr lang="it-IT" sz="1400" b="0" i="0" u="none" strike="noStrike" dirty="0">
                          <a:solidFill>
                            <a:srgbClr val="000000"/>
                          </a:solidFill>
                          <a:effectLst/>
                          <a:latin typeface="Calibri" panose="020F0502020204030204" pitchFamily="34" charset="0"/>
                        </a:rPr>
                        <a:t>28'267</a:t>
                      </a:r>
                    </a:p>
                  </a:txBody>
                  <a:tcPr marL="7620" marR="7620" marT="7620" marB="0" anchor="ctr"/>
                </a:tc>
                <a:tc>
                  <a:txBody>
                    <a:bodyPr/>
                    <a:lstStyle/>
                    <a:p>
                      <a:pPr algn="ctr" fontAlgn="b"/>
                      <a:r>
                        <a:rPr lang="it-IT" sz="1400" u="none" strike="noStrike" dirty="0">
                          <a:effectLst/>
                        </a:rPr>
                        <a:t>8.4%</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ctr"/>
                      <a:r>
                        <a:rPr lang="it-IT" sz="1400" u="none" strike="noStrike">
                          <a:effectLst/>
                        </a:rPr>
                        <a:t>23'894</a:t>
                      </a:r>
                      <a:endParaRPr lang="it-IT" sz="1400" b="0" i="0" u="none" strike="noStrike">
                        <a:solidFill>
                          <a:srgbClr val="000000"/>
                        </a:solidFill>
                        <a:effectLst/>
                        <a:latin typeface="Calibri" panose="020F0502020204030204" pitchFamily="34" charset="0"/>
                      </a:endParaRPr>
                    </a:p>
                  </a:txBody>
                  <a:tcPr marL="5804" marR="5804" marT="5804" marB="0" anchor="ctr"/>
                </a:tc>
                <a:tc>
                  <a:txBody>
                    <a:bodyPr/>
                    <a:lstStyle/>
                    <a:p>
                      <a:pPr algn="ctr" fontAlgn="b"/>
                      <a:r>
                        <a:rPr lang="it-IT" sz="1400" u="none" strike="noStrike" dirty="0">
                          <a:effectLst/>
                        </a:rPr>
                        <a:t>8.5%</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b"/>
                      <a:r>
                        <a:rPr lang="it-IT" sz="1400" b="0" i="0" u="none" strike="noStrike" dirty="0">
                          <a:solidFill>
                            <a:srgbClr val="000000"/>
                          </a:solidFill>
                          <a:effectLst/>
                          <a:latin typeface="+mj-lt"/>
                        </a:rPr>
                        <a:t>+4'243</a:t>
                      </a:r>
                    </a:p>
                  </a:txBody>
                  <a:tcPr marL="7620" marR="7620" marT="7620" marB="0" anchor="b"/>
                </a:tc>
                <a:extLst>
                  <a:ext uri="{0D108BD9-81ED-4DB2-BD59-A6C34878D82A}">
                    <a16:rowId xmlns:a16="http://schemas.microsoft.com/office/drawing/2014/main" val="2325535709"/>
                  </a:ext>
                </a:extLst>
              </a:tr>
              <a:tr h="213629">
                <a:tc>
                  <a:txBody>
                    <a:bodyPr/>
                    <a:lstStyle/>
                    <a:p>
                      <a:pPr algn="l" fontAlgn="ctr"/>
                      <a:r>
                        <a:rPr lang="it-IT" sz="1400" u="none" strike="noStrike">
                          <a:effectLst/>
                        </a:rPr>
                        <a:t>CALABRIA</a:t>
                      </a:r>
                      <a:endParaRPr lang="it-IT" sz="1400" b="0" i="0" u="none" strike="noStrike">
                        <a:solidFill>
                          <a:srgbClr val="333333"/>
                        </a:solidFill>
                        <a:effectLst/>
                        <a:latin typeface="Arial" panose="020B0604020202020204" pitchFamily="34" charset="0"/>
                      </a:endParaRPr>
                    </a:p>
                  </a:txBody>
                  <a:tcPr marL="5804" marR="5804" marT="5804" marB="0" anchor="ctr"/>
                </a:tc>
                <a:tc>
                  <a:txBody>
                    <a:bodyPr/>
                    <a:lstStyle/>
                    <a:p>
                      <a:pPr algn="ctr" fontAlgn="ctr"/>
                      <a:r>
                        <a:rPr lang="it-IT" sz="1400" b="0" i="0" u="none" strike="noStrike">
                          <a:solidFill>
                            <a:srgbClr val="000000"/>
                          </a:solidFill>
                          <a:effectLst/>
                          <a:latin typeface="Calibri" panose="020F0502020204030204" pitchFamily="34" charset="0"/>
                        </a:rPr>
                        <a:t>17'162</a:t>
                      </a:r>
                    </a:p>
                  </a:txBody>
                  <a:tcPr marL="7620" marR="7620" marT="7620" marB="0" anchor="ctr"/>
                </a:tc>
                <a:tc>
                  <a:txBody>
                    <a:bodyPr/>
                    <a:lstStyle/>
                    <a:p>
                      <a:pPr algn="ctr" fontAlgn="b"/>
                      <a:r>
                        <a:rPr lang="it-IT" sz="1400" u="none" strike="noStrike" dirty="0">
                          <a:effectLst/>
                        </a:rPr>
                        <a:t>5.1%</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ctr"/>
                      <a:r>
                        <a:rPr lang="it-IT" sz="1400" u="none" strike="noStrike">
                          <a:effectLst/>
                        </a:rPr>
                        <a:t>12'863</a:t>
                      </a:r>
                      <a:endParaRPr lang="it-IT" sz="1400" b="0" i="0" u="none" strike="noStrike">
                        <a:solidFill>
                          <a:srgbClr val="000000"/>
                        </a:solidFill>
                        <a:effectLst/>
                        <a:latin typeface="Calibri" panose="020F0502020204030204" pitchFamily="34" charset="0"/>
                      </a:endParaRPr>
                    </a:p>
                  </a:txBody>
                  <a:tcPr marL="5804" marR="5804" marT="5804" marB="0" anchor="ctr"/>
                </a:tc>
                <a:tc>
                  <a:txBody>
                    <a:bodyPr/>
                    <a:lstStyle/>
                    <a:p>
                      <a:pPr algn="ctr" fontAlgn="b"/>
                      <a:r>
                        <a:rPr lang="it-IT" sz="1400" u="none" strike="noStrike">
                          <a:effectLst/>
                        </a:rPr>
                        <a:t>4.6%</a:t>
                      </a:r>
                      <a:endParaRPr lang="it-IT" sz="1400" b="0" i="0" u="none" strike="noStrike">
                        <a:solidFill>
                          <a:srgbClr val="000000"/>
                        </a:solidFill>
                        <a:effectLst/>
                        <a:latin typeface="Aptos Narrow" panose="020B0004020202020204" pitchFamily="34" charset="0"/>
                      </a:endParaRPr>
                    </a:p>
                  </a:txBody>
                  <a:tcPr marL="5804" marR="5804" marT="5804" marB="0" anchor="b"/>
                </a:tc>
                <a:tc>
                  <a:txBody>
                    <a:bodyPr/>
                    <a:lstStyle/>
                    <a:p>
                      <a:pPr algn="ctr" fontAlgn="b"/>
                      <a:r>
                        <a:rPr lang="it-IT" sz="1400" b="0" i="0" u="none" strike="noStrike" dirty="0">
                          <a:solidFill>
                            <a:srgbClr val="000000"/>
                          </a:solidFill>
                          <a:effectLst/>
                          <a:latin typeface="+mj-lt"/>
                        </a:rPr>
                        <a:t>+4'174</a:t>
                      </a:r>
                    </a:p>
                  </a:txBody>
                  <a:tcPr marL="7620" marR="7620" marT="7620" marB="0" anchor="b"/>
                </a:tc>
                <a:extLst>
                  <a:ext uri="{0D108BD9-81ED-4DB2-BD59-A6C34878D82A}">
                    <a16:rowId xmlns:a16="http://schemas.microsoft.com/office/drawing/2014/main" val="2186898281"/>
                  </a:ext>
                </a:extLst>
              </a:tr>
              <a:tr h="268734">
                <a:tc>
                  <a:txBody>
                    <a:bodyPr/>
                    <a:lstStyle/>
                    <a:p>
                      <a:pPr algn="l" fontAlgn="ctr"/>
                      <a:r>
                        <a:rPr lang="it-IT" sz="1400" u="none" strike="noStrike">
                          <a:effectLst/>
                        </a:rPr>
                        <a:t>EMILIA-ROMAGNA</a:t>
                      </a:r>
                      <a:endParaRPr lang="it-IT" sz="1400" b="0" i="0" u="none" strike="noStrike">
                        <a:solidFill>
                          <a:srgbClr val="333333"/>
                        </a:solidFill>
                        <a:effectLst/>
                        <a:latin typeface="Arial" panose="020B0604020202020204" pitchFamily="34" charset="0"/>
                      </a:endParaRPr>
                    </a:p>
                  </a:txBody>
                  <a:tcPr marL="5804" marR="5804" marT="5804" marB="0" anchor="ctr"/>
                </a:tc>
                <a:tc>
                  <a:txBody>
                    <a:bodyPr/>
                    <a:lstStyle/>
                    <a:p>
                      <a:pPr algn="ctr" fontAlgn="ctr"/>
                      <a:r>
                        <a:rPr lang="it-IT" sz="1400" b="0" i="0" u="none" strike="noStrike">
                          <a:solidFill>
                            <a:srgbClr val="000000"/>
                          </a:solidFill>
                          <a:effectLst/>
                          <a:latin typeface="Calibri" panose="020F0502020204030204" pitchFamily="34" charset="0"/>
                        </a:rPr>
                        <a:t>13'124</a:t>
                      </a:r>
                    </a:p>
                  </a:txBody>
                  <a:tcPr marL="7620" marR="7620" marT="7620" marB="0" anchor="ctr"/>
                </a:tc>
                <a:tc>
                  <a:txBody>
                    <a:bodyPr/>
                    <a:lstStyle/>
                    <a:p>
                      <a:pPr algn="ctr" fontAlgn="b"/>
                      <a:r>
                        <a:rPr lang="it-IT" sz="1400" u="none" strike="noStrike" dirty="0">
                          <a:effectLst/>
                        </a:rPr>
                        <a:t>3.9%</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ctr"/>
                      <a:r>
                        <a:rPr lang="it-IT" sz="1400" u="none" strike="noStrike" dirty="0">
                          <a:effectLst/>
                        </a:rPr>
                        <a:t>6'144</a:t>
                      </a:r>
                      <a:endParaRPr lang="it-IT" sz="1400" b="0" i="0" u="none" strike="noStrike" dirty="0">
                        <a:solidFill>
                          <a:srgbClr val="000000"/>
                        </a:solidFill>
                        <a:effectLst/>
                        <a:latin typeface="Calibri" panose="020F0502020204030204" pitchFamily="34" charset="0"/>
                      </a:endParaRPr>
                    </a:p>
                  </a:txBody>
                  <a:tcPr marL="5804" marR="5804" marT="5804" marB="0" anchor="ctr"/>
                </a:tc>
                <a:tc>
                  <a:txBody>
                    <a:bodyPr/>
                    <a:lstStyle/>
                    <a:p>
                      <a:pPr algn="ctr" fontAlgn="b"/>
                      <a:r>
                        <a:rPr lang="it-IT" sz="1400" u="none" strike="noStrike">
                          <a:effectLst/>
                        </a:rPr>
                        <a:t>2.2%</a:t>
                      </a:r>
                      <a:endParaRPr lang="it-IT" sz="1400" b="0" i="0" u="none" strike="noStrike">
                        <a:solidFill>
                          <a:srgbClr val="000000"/>
                        </a:solidFill>
                        <a:effectLst/>
                        <a:latin typeface="Aptos Narrow" panose="020B0004020202020204" pitchFamily="34" charset="0"/>
                      </a:endParaRPr>
                    </a:p>
                  </a:txBody>
                  <a:tcPr marL="5804" marR="5804" marT="5804" marB="0" anchor="b"/>
                </a:tc>
                <a:tc>
                  <a:txBody>
                    <a:bodyPr/>
                    <a:lstStyle/>
                    <a:p>
                      <a:pPr algn="ctr" fontAlgn="b"/>
                      <a:r>
                        <a:rPr lang="it-IT" sz="1400" b="0" i="0" u="none" strike="noStrike" dirty="0">
                          <a:solidFill>
                            <a:srgbClr val="000000"/>
                          </a:solidFill>
                          <a:effectLst/>
                          <a:latin typeface="+mj-lt"/>
                        </a:rPr>
                        <a:t>+6'773</a:t>
                      </a:r>
                    </a:p>
                  </a:txBody>
                  <a:tcPr marL="7620" marR="7620" marT="7620" marB="0" anchor="b"/>
                </a:tc>
                <a:extLst>
                  <a:ext uri="{0D108BD9-81ED-4DB2-BD59-A6C34878D82A}">
                    <a16:rowId xmlns:a16="http://schemas.microsoft.com/office/drawing/2014/main" val="1308170903"/>
                  </a:ext>
                </a:extLst>
              </a:tr>
              <a:tr h="213629">
                <a:tc>
                  <a:txBody>
                    <a:bodyPr/>
                    <a:lstStyle/>
                    <a:p>
                      <a:pPr algn="l" fontAlgn="ctr"/>
                      <a:r>
                        <a:rPr lang="it-IT" sz="1400" u="none" strike="noStrike">
                          <a:effectLst/>
                        </a:rPr>
                        <a:t>LOMBARDIA</a:t>
                      </a:r>
                      <a:endParaRPr lang="it-IT" sz="1400" b="0" i="0" u="none" strike="noStrike">
                        <a:solidFill>
                          <a:srgbClr val="333333"/>
                        </a:solidFill>
                        <a:effectLst/>
                        <a:latin typeface="Arial" panose="020B0604020202020204" pitchFamily="34" charset="0"/>
                      </a:endParaRPr>
                    </a:p>
                  </a:txBody>
                  <a:tcPr marL="5804" marR="5804" marT="5804" marB="0" anchor="ctr"/>
                </a:tc>
                <a:tc>
                  <a:txBody>
                    <a:bodyPr/>
                    <a:lstStyle/>
                    <a:p>
                      <a:pPr algn="ctr" fontAlgn="ctr"/>
                      <a:r>
                        <a:rPr lang="it-IT" sz="1400" b="0" i="0" u="none" strike="noStrike">
                          <a:solidFill>
                            <a:srgbClr val="000000"/>
                          </a:solidFill>
                          <a:effectLst/>
                          <a:latin typeface="Calibri" panose="020F0502020204030204" pitchFamily="34" charset="0"/>
                        </a:rPr>
                        <a:t>12'114</a:t>
                      </a:r>
                    </a:p>
                  </a:txBody>
                  <a:tcPr marL="7620" marR="7620" marT="7620" marB="0" anchor="ctr"/>
                </a:tc>
                <a:tc>
                  <a:txBody>
                    <a:bodyPr/>
                    <a:lstStyle/>
                    <a:p>
                      <a:pPr algn="ctr" fontAlgn="b"/>
                      <a:r>
                        <a:rPr lang="it-IT" sz="1400" u="none" strike="noStrike" dirty="0">
                          <a:effectLst/>
                        </a:rPr>
                        <a:t>3.6%</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ctr"/>
                      <a:r>
                        <a:rPr lang="it-IT" sz="1400" u="none" strike="noStrike" dirty="0">
                          <a:effectLst/>
                        </a:rPr>
                        <a:t>4'749</a:t>
                      </a:r>
                      <a:endParaRPr lang="it-IT" sz="1400" b="0" i="0" u="none" strike="noStrike" dirty="0">
                        <a:solidFill>
                          <a:srgbClr val="000000"/>
                        </a:solidFill>
                        <a:effectLst/>
                        <a:latin typeface="Calibri" panose="020F0502020204030204" pitchFamily="34" charset="0"/>
                      </a:endParaRPr>
                    </a:p>
                  </a:txBody>
                  <a:tcPr marL="5804" marR="5804" marT="5804" marB="0" anchor="ctr"/>
                </a:tc>
                <a:tc>
                  <a:txBody>
                    <a:bodyPr/>
                    <a:lstStyle/>
                    <a:p>
                      <a:pPr algn="ctr" fontAlgn="b"/>
                      <a:r>
                        <a:rPr lang="it-IT" sz="1400" u="none" strike="noStrike">
                          <a:effectLst/>
                        </a:rPr>
                        <a:t>1.7%</a:t>
                      </a:r>
                      <a:endParaRPr lang="it-IT" sz="1400" b="0" i="0" u="none" strike="noStrike">
                        <a:solidFill>
                          <a:srgbClr val="000000"/>
                        </a:solidFill>
                        <a:effectLst/>
                        <a:latin typeface="Aptos Narrow" panose="020B0004020202020204" pitchFamily="34" charset="0"/>
                      </a:endParaRPr>
                    </a:p>
                  </a:txBody>
                  <a:tcPr marL="5804" marR="5804" marT="5804" marB="0" anchor="b"/>
                </a:tc>
                <a:tc>
                  <a:txBody>
                    <a:bodyPr/>
                    <a:lstStyle/>
                    <a:p>
                      <a:pPr algn="ctr" fontAlgn="b"/>
                      <a:r>
                        <a:rPr lang="it-IT" sz="1400" b="0" i="0" u="none" strike="noStrike" dirty="0">
                          <a:solidFill>
                            <a:srgbClr val="000000"/>
                          </a:solidFill>
                          <a:effectLst/>
                          <a:latin typeface="+mj-lt"/>
                        </a:rPr>
                        <a:t>+7'307</a:t>
                      </a:r>
                    </a:p>
                  </a:txBody>
                  <a:tcPr marL="7620" marR="7620" marT="7620" marB="0" anchor="b"/>
                </a:tc>
                <a:extLst>
                  <a:ext uri="{0D108BD9-81ED-4DB2-BD59-A6C34878D82A}">
                    <a16:rowId xmlns:a16="http://schemas.microsoft.com/office/drawing/2014/main" val="2063846150"/>
                  </a:ext>
                </a:extLst>
              </a:tr>
              <a:tr h="268734">
                <a:tc>
                  <a:txBody>
                    <a:bodyPr/>
                    <a:lstStyle/>
                    <a:p>
                      <a:pPr algn="l" fontAlgn="ctr"/>
                      <a:r>
                        <a:rPr lang="it-IT" sz="1400" u="none" strike="noStrike" dirty="0">
                          <a:effectLst/>
                        </a:rPr>
                        <a:t>BASILICATA</a:t>
                      </a:r>
                      <a:endParaRPr lang="it-IT" sz="1400" b="0" i="0" u="none" strike="noStrike" dirty="0">
                        <a:solidFill>
                          <a:srgbClr val="333333"/>
                        </a:solidFill>
                        <a:effectLst/>
                        <a:latin typeface="Arial" panose="020B0604020202020204" pitchFamily="34" charset="0"/>
                      </a:endParaRPr>
                    </a:p>
                  </a:txBody>
                  <a:tcPr marL="5804" marR="5804" marT="5804" marB="0" anchor="ctr"/>
                </a:tc>
                <a:tc>
                  <a:txBody>
                    <a:bodyPr/>
                    <a:lstStyle/>
                    <a:p>
                      <a:pPr algn="ctr" fontAlgn="ctr"/>
                      <a:r>
                        <a:rPr lang="it-IT" sz="1400" b="0" i="0" u="none" strike="noStrike" dirty="0">
                          <a:solidFill>
                            <a:srgbClr val="000000"/>
                          </a:solidFill>
                          <a:effectLst/>
                          <a:latin typeface="Calibri" panose="020F0502020204030204" pitchFamily="34" charset="0"/>
                        </a:rPr>
                        <a:t>7'403</a:t>
                      </a:r>
                    </a:p>
                  </a:txBody>
                  <a:tcPr marL="7620" marR="7620" marT="7620" marB="0" anchor="ctr"/>
                </a:tc>
                <a:tc>
                  <a:txBody>
                    <a:bodyPr/>
                    <a:lstStyle/>
                    <a:p>
                      <a:pPr algn="ctr" fontAlgn="b"/>
                      <a:r>
                        <a:rPr lang="it-IT" sz="1400" u="none" strike="noStrike" dirty="0">
                          <a:effectLst/>
                        </a:rPr>
                        <a:t>2.2%</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ctr"/>
                      <a:r>
                        <a:rPr lang="it-IT" sz="1400" u="none" strike="noStrike">
                          <a:effectLst/>
                        </a:rPr>
                        <a:t>4'268</a:t>
                      </a:r>
                      <a:endParaRPr lang="it-IT" sz="1400" b="0" i="0" u="none" strike="noStrike">
                        <a:solidFill>
                          <a:srgbClr val="000000"/>
                        </a:solidFill>
                        <a:effectLst/>
                        <a:latin typeface="Calibri" panose="020F0502020204030204" pitchFamily="34" charset="0"/>
                      </a:endParaRPr>
                    </a:p>
                  </a:txBody>
                  <a:tcPr marL="5804" marR="5804" marT="5804" marB="0" anchor="ctr"/>
                </a:tc>
                <a:tc>
                  <a:txBody>
                    <a:bodyPr/>
                    <a:lstStyle/>
                    <a:p>
                      <a:pPr algn="ctr" fontAlgn="b"/>
                      <a:r>
                        <a:rPr lang="it-IT" sz="1400" u="none" strike="noStrike" dirty="0">
                          <a:effectLst/>
                        </a:rPr>
                        <a:t>1.5%</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b"/>
                      <a:r>
                        <a:rPr lang="it-IT" sz="1400" b="0" i="0" u="none" strike="noStrike" dirty="0">
                          <a:solidFill>
                            <a:srgbClr val="000000"/>
                          </a:solidFill>
                          <a:effectLst/>
                          <a:latin typeface="+mj-lt"/>
                        </a:rPr>
                        <a:t>+2'925</a:t>
                      </a:r>
                    </a:p>
                  </a:txBody>
                  <a:tcPr marL="7620" marR="7620" marT="7620" marB="0" anchor="b"/>
                </a:tc>
                <a:extLst>
                  <a:ext uri="{0D108BD9-81ED-4DB2-BD59-A6C34878D82A}">
                    <a16:rowId xmlns:a16="http://schemas.microsoft.com/office/drawing/2014/main" val="2104469502"/>
                  </a:ext>
                </a:extLst>
              </a:tr>
              <a:tr h="268734">
                <a:tc>
                  <a:txBody>
                    <a:bodyPr/>
                    <a:lstStyle/>
                    <a:p>
                      <a:pPr algn="l" fontAlgn="ctr"/>
                      <a:r>
                        <a:rPr lang="it-IT" sz="1400" u="none" strike="noStrike">
                          <a:effectLst/>
                        </a:rPr>
                        <a:t>TOSCANA</a:t>
                      </a:r>
                      <a:endParaRPr lang="it-IT" sz="1400" b="0" i="0" u="none" strike="noStrike">
                        <a:solidFill>
                          <a:srgbClr val="333333"/>
                        </a:solidFill>
                        <a:effectLst/>
                        <a:latin typeface="Arial" panose="020B0604020202020204" pitchFamily="34" charset="0"/>
                      </a:endParaRPr>
                    </a:p>
                  </a:txBody>
                  <a:tcPr marL="5804" marR="5804" marT="5804" marB="0" anchor="ctr"/>
                </a:tc>
                <a:tc>
                  <a:txBody>
                    <a:bodyPr/>
                    <a:lstStyle/>
                    <a:p>
                      <a:pPr algn="ctr" fontAlgn="ctr"/>
                      <a:r>
                        <a:rPr lang="it-IT" sz="1400" b="0" i="0" u="none" strike="noStrike">
                          <a:solidFill>
                            <a:srgbClr val="000000"/>
                          </a:solidFill>
                          <a:effectLst/>
                          <a:latin typeface="Calibri" panose="020F0502020204030204" pitchFamily="34" charset="0"/>
                        </a:rPr>
                        <a:t>7'403</a:t>
                      </a:r>
                    </a:p>
                  </a:txBody>
                  <a:tcPr marL="7620" marR="7620" marT="7620" marB="0" anchor="ctr"/>
                </a:tc>
                <a:tc>
                  <a:txBody>
                    <a:bodyPr/>
                    <a:lstStyle/>
                    <a:p>
                      <a:pPr algn="ctr" fontAlgn="b"/>
                      <a:r>
                        <a:rPr lang="it-IT" sz="1400" u="none" strike="noStrike" dirty="0">
                          <a:effectLst/>
                        </a:rPr>
                        <a:t>2.2%</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ctr"/>
                      <a:r>
                        <a:rPr lang="it-IT" sz="1400" u="none" strike="noStrike" dirty="0">
                          <a:effectLst/>
                        </a:rPr>
                        <a:t>3'719</a:t>
                      </a:r>
                      <a:endParaRPr lang="it-IT" sz="1400" b="0" i="0" u="none" strike="noStrike" dirty="0">
                        <a:solidFill>
                          <a:srgbClr val="000000"/>
                        </a:solidFill>
                        <a:effectLst/>
                        <a:latin typeface="Calibri" panose="020F0502020204030204" pitchFamily="34" charset="0"/>
                      </a:endParaRPr>
                    </a:p>
                  </a:txBody>
                  <a:tcPr marL="5804" marR="5804" marT="5804" marB="0" anchor="ctr"/>
                </a:tc>
                <a:tc>
                  <a:txBody>
                    <a:bodyPr/>
                    <a:lstStyle/>
                    <a:p>
                      <a:pPr algn="ctr" fontAlgn="b"/>
                      <a:r>
                        <a:rPr lang="it-IT" sz="1400" u="none" strike="noStrike" dirty="0">
                          <a:effectLst/>
                        </a:rPr>
                        <a:t>1.3%</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b"/>
                      <a:r>
                        <a:rPr lang="it-IT" sz="1400" b="0" i="0" u="none" strike="noStrike" dirty="0">
                          <a:solidFill>
                            <a:srgbClr val="000000"/>
                          </a:solidFill>
                          <a:effectLst/>
                          <a:latin typeface="+mj-lt"/>
                        </a:rPr>
                        <a:t>+3'735</a:t>
                      </a:r>
                    </a:p>
                  </a:txBody>
                  <a:tcPr marL="7620" marR="7620" marT="7620" marB="0" anchor="b"/>
                </a:tc>
                <a:extLst>
                  <a:ext uri="{0D108BD9-81ED-4DB2-BD59-A6C34878D82A}">
                    <a16:rowId xmlns:a16="http://schemas.microsoft.com/office/drawing/2014/main" val="419775715"/>
                  </a:ext>
                </a:extLst>
              </a:tr>
              <a:tr h="268734">
                <a:tc>
                  <a:txBody>
                    <a:bodyPr/>
                    <a:lstStyle/>
                    <a:p>
                      <a:pPr algn="l" fontAlgn="ctr"/>
                      <a:r>
                        <a:rPr lang="it-IT" sz="1400" u="none" strike="noStrike">
                          <a:effectLst/>
                        </a:rPr>
                        <a:t>PIEMONTE</a:t>
                      </a:r>
                      <a:endParaRPr lang="it-IT" sz="1400" b="0" i="0" u="none" strike="noStrike">
                        <a:solidFill>
                          <a:srgbClr val="333333"/>
                        </a:solidFill>
                        <a:effectLst/>
                        <a:latin typeface="Arial" panose="020B0604020202020204" pitchFamily="34" charset="0"/>
                      </a:endParaRPr>
                    </a:p>
                  </a:txBody>
                  <a:tcPr marL="5804" marR="5804" marT="5804" marB="0" anchor="ctr"/>
                </a:tc>
                <a:tc>
                  <a:txBody>
                    <a:bodyPr/>
                    <a:lstStyle/>
                    <a:p>
                      <a:pPr algn="ctr" fontAlgn="ctr"/>
                      <a:r>
                        <a:rPr lang="it-IT" sz="1400" b="0" i="0" u="none" strike="noStrike">
                          <a:solidFill>
                            <a:srgbClr val="000000"/>
                          </a:solidFill>
                          <a:effectLst/>
                          <a:latin typeface="Calibri" panose="020F0502020204030204" pitchFamily="34" charset="0"/>
                        </a:rPr>
                        <a:t>5'384</a:t>
                      </a:r>
                    </a:p>
                  </a:txBody>
                  <a:tcPr marL="7620" marR="7620" marT="7620" marB="0" anchor="ctr"/>
                </a:tc>
                <a:tc>
                  <a:txBody>
                    <a:bodyPr/>
                    <a:lstStyle/>
                    <a:p>
                      <a:pPr algn="ctr" fontAlgn="b"/>
                      <a:r>
                        <a:rPr lang="it-IT" sz="1400" u="none" strike="noStrike" dirty="0">
                          <a:effectLst/>
                        </a:rPr>
                        <a:t>1.6%</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ctr"/>
                      <a:r>
                        <a:rPr lang="it-IT" sz="1400" u="none" strike="noStrike" dirty="0">
                          <a:effectLst/>
                        </a:rPr>
                        <a:t>1'622</a:t>
                      </a:r>
                      <a:endParaRPr lang="it-IT" sz="1400" b="0" i="0" u="none" strike="noStrike" dirty="0">
                        <a:solidFill>
                          <a:srgbClr val="000000"/>
                        </a:solidFill>
                        <a:effectLst/>
                        <a:latin typeface="Calibri" panose="020F0502020204030204" pitchFamily="34" charset="0"/>
                      </a:endParaRPr>
                    </a:p>
                  </a:txBody>
                  <a:tcPr marL="5804" marR="5804" marT="5804" marB="0" anchor="ctr"/>
                </a:tc>
                <a:tc>
                  <a:txBody>
                    <a:bodyPr/>
                    <a:lstStyle/>
                    <a:p>
                      <a:pPr algn="ctr" fontAlgn="b"/>
                      <a:r>
                        <a:rPr lang="it-IT" sz="1400" u="none" strike="noStrike" dirty="0">
                          <a:effectLst/>
                        </a:rPr>
                        <a:t>0.6%</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b"/>
                      <a:r>
                        <a:rPr lang="it-IT" sz="1400" b="0" i="0" u="none" strike="noStrike" dirty="0">
                          <a:solidFill>
                            <a:srgbClr val="000000"/>
                          </a:solidFill>
                          <a:effectLst/>
                          <a:latin typeface="+mj-lt"/>
                        </a:rPr>
                        <a:t>+3'599</a:t>
                      </a:r>
                    </a:p>
                  </a:txBody>
                  <a:tcPr marL="7620" marR="7620" marT="7620" marB="0" anchor="b"/>
                </a:tc>
                <a:extLst>
                  <a:ext uri="{0D108BD9-81ED-4DB2-BD59-A6C34878D82A}">
                    <a16:rowId xmlns:a16="http://schemas.microsoft.com/office/drawing/2014/main" val="2913264795"/>
                  </a:ext>
                </a:extLst>
              </a:tr>
              <a:tr h="268734">
                <a:tc>
                  <a:txBody>
                    <a:bodyPr/>
                    <a:lstStyle/>
                    <a:p>
                      <a:pPr algn="l" fontAlgn="ctr"/>
                      <a:r>
                        <a:rPr lang="it-IT" sz="1400" u="none" strike="noStrike" dirty="0">
                          <a:effectLst/>
                        </a:rPr>
                        <a:t>TRENTINO-ALTO ADIGE</a:t>
                      </a:r>
                      <a:endParaRPr lang="it-IT" sz="1400" b="0" i="0" u="none" strike="noStrike" dirty="0">
                        <a:solidFill>
                          <a:srgbClr val="333333"/>
                        </a:solidFill>
                        <a:effectLst/>
                        <a:latin typeface="Arial" panose="020B0604020202020204" pitchFamily="34" charset="0"/>
                      </a:endParaRPr>
                    </a:p>
                  </a:txBody>
                  <a:tcPr marL="5804" marR="5804" marT="5804" marB="0" anchor="ctr"/>
                </a:tc>
                <a:tc>
                  <a:txBody>
                    <a:bodyPr/>
                    <a:lstStyle/>
                    <a:p>
                      <a:pPr algn="ctr" fontAlgn="ctr"/>
                      <a:r>
                        <a:rPr lang="it-IT" sz="1400" b="0" i="0" u="none" strike="noStrike">
                          <a:solidFill>
                            <a:srgbClr val="000000"/>
                          </a:solidFill>
                          <a:effectLst/>
                          <a:latin typeface="Calibri" panose="020F0502020204030204" pitchFamily="34" charset="0"/>
                        </a:rPr>
                        <a:t>3'365</a:t>
                      </a:r>
                    </a:p>
                  </a:txBody>
                  <a:tcPr marL="7620" marR="7620" marT="7620" marB="0" anchor="ctr"/>
                </a:tc>
                <a:tc>
                  <a:txBody>
                    <a:bodyPr/>
                    <a:lstStyle/>
                    <a:p>
                      <a:pPr algn="ctr" fontAlgn="b"/>
                      <a:r>
                        <a:rPr lang="it-IT" sz="1400" u="none" strike="noStrike" dirty="0">
                          <a:effectLst/>
                        </a:rPr>
                        <a:t>1.0%</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ctr"/>
                      <a:r>
                        <a:rPr lang="it-IT" sz="1400" u="none" strike="noStrike" dirty="0">
                          <a:effectLst/>
                        </a:rPr>
                        <a:t>1'345</a:t>
                      </a:r>
                      <a:endParaRPr lang="it-IT" sz="1400" b="0" i="0" u="none" strike="noStrike" dirty="0">
                        <a:solidFill>
                          <a:srgbClr val="000000"/>
                        </a:solidFill>
                        <a:effectLst/>
                        <a:latin typeface="Calibri" panose="020F0502020204030204" pitchFamily="34" charset="0"/>
                      </a:endParaRPr>
                    </a:p>
                  </a:txBody>
                  <a:tcPr marL="5804" marR="5804" marT="5804" marB="0" anchor="ctr"/>
                </a:tc>
                <a:tc>
                  <a:txBody>
                    <a:bodyPr/>
                    <a:lstStyle/>
                    <a:p>
                      <a:pPr algn="ctr" fontAlgn="b"/>
                      <a:r>
                        <a:rPr lang="it-IT" sz="1400" u="none" strike="noStrike">
                          <a:effectLst/>
                        </a:rPr>
                        <a:t>0.5%</a:t>
                      </a:r>
                      <a:endParaRPr lang="it-IT" sz="1400" b="0" i="0" u="none" strike="noStrike">
                        <a:solidFill>
                          <a:srgbClr val="000000"/>
                        </a:solidFill>
                        <a:effectLst/>
                        <a:latin typeface="Aptos Narrow" panose="020B0004020202020204" pitchFamily="34" charset="0"/>
                      </a:endParaRPr>
                    </a:p>
                  </a:txBody>
                  <a:tcPr marL="5804" marR="5804" marT="5804" marB="0" anchor="b"/>
                </a:tc>
                <a:tc>
                  <a:txBody>
                    <a:bodyPr/>
                    <a:lstStyle/>
                    <a:p>
                      <a:pPr algn="ctr" fontAlgn="b"/>
                      <a:r>
                        <a:rPr lang="it-IT" sz="1400" b="0" i="0" u="none" strike="noStrike" dirty="0">
                          <a:solidFill>
                            <a:srgbClr val="000000"/>
                          </a:solidFill>
                          <a:effectLst/>
                          <a:latin typeface="+mj-lt"/>
                        </a:rPr>
                        <a:t>+2'011</a:t>
                      </a:r>
                    </a:p>
                  </a:txBody>
                  <a:tcPr marL="7620" marR="7620" marT="7620" marB="0" anchor="b"/>
                </a:tc>
                <a:extLst>
                  <a:ext uri="{0D108BD9-81ED-4DB2-BD59-A6C34878D82A}">
                    <a16:rowId xmlns:a16="http://schemas.microsoft.com/office/drawing/2014/main" val="2628458417"/>
                  </a:ext>
                </a:extLst>
              </a:tr>
              <a:tr h="213629">
                <a:tc>
                  <a:txBody>
                    <a:bodyPr/>
                    <a:lstStyle/>
                    <a:p>
                      <a:pPr algn="l" fontAlgn="ctr"/>
                      <a:r>
                        <a:rPr lang="it-IT" sz="1400" u="none" strike="noStrike" dirty="0">
                          <a:effectLst/>
                        </a:rPr>
                        <a:t>ABRUZZO</a:t>
                      </a:r>
                      <a:endParaRPr lang="it-IT" sz="1400" b="0" i="0" u="none" strike="noStrike" dirty="0">
                        <a:solidFill>
                          <a:srgbClr val="333333"/>
                        </a:solidFill>
                        <a:effectLst/>
                        <a:latin typeface="Arial" panose="020B0604020202020204" pitchFamily="34" charset="0"/>
                      </a:endParaRPr>
                    </a:p>
                  </a:txBody>
                  <a:tcPr marL="5804" marR="5804" marT="5804" marB="0" anchor="ctr"/>
                </a:tc>
                <a:tc>
                  <a:txBody>
                    <a:bodyPr/>
                    <a:lstStyle/>
                    <a:p>
                      <a:pPr algn="ctr" fontAlgn="ctr"/>
                      <a:r>
                        <a:rPr lang="it-IT" sz="1400" b="0" i="0" u="none" strike="noStrike" dirty="0">
                          <a:solidFill>
                            <a:srgbClr val="000000"/>
                          </a:solidFill>
                          <a:effectLst/>
                          <a:latin typeface="Calibri" panose="020F0502020204030204" pitchFamily="34" charset="0"/>
                        </a:rPr>
                        <a:t>3'028</a:t>
                      </a:r>
                    </a:p>
                  </a:txBody>
                  <a:tcPr marL="7620" marR="7620" marT="7620" marB="0" anchor="ctr"/>
                </a:tc>
                <a:tc>
                  <a:txBody>
                    <a:bodyPr/>
                    <a:lstStyle/>
                    <a:p>
                      <a:pPr algn="ctr" fontAlgn="b"/>
                      <a:r>
                        <a:rPr lang="it-IT" sz="1400" u="none" strike="noStrike" dirty="0">
                          <a:effectLst/>
                        </a:rPr>
                        <a:t>0.9%</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ctr"/>
                      <a:r>
                        <a:rPr lang="it-IT" sz="1400" u="none" strike="noStrike" dirty="0">
                          <a:effectLst/>
                        </a:rPr>
                        <a:t>1'165</a:t>
                      </a:r>
                      <a:endParaRPr lang="it-IT" sz="1400" b="0" i="0" u="none" strike="noStrike" dirty="0">
                        <a:solidFill>
                          <a:srgbClr val="000000"/>
                        </a:solidFill>
                        <a:effectLst/>
                        <a:latin typeface="Calibri" panose="020F0502020204030204" pitchFamily="34" charset="0"/>
                      </a:endParaRPr>
                    </a:p>
                  </a:txBody>
                  <a:tcPr marL="5804" marR="5804" marT="5804" marB="0" anchor="ctr"/>
                </a:tc>
                <a:tc>
                  <a:txBody>
                    <a:bodyPr/>
                    <a:lstStyle/>
                    <a:p>
                      <a:pPr algn="ctr" fontAlgn="b"/>
                      <a:r>
                        <a:rPr lang="it-IT" sz="1400" u="none" strike="noStrike" dirty="0">
                          <a:effectLst/>
                        </a:rPr>
                        <a:t>0.4%</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b"/>
                      <a:r>
                        <a:rPr lang="it-IT" sz="1400" b="0" i="0" u="none" strike="noStrike" dirty="0">
                          <a:solidFill>
                            <a:srgbClr val="000000"/>
                          </a:solidFill>
                          <a:effectLst/>
                          <a:latin typeface="+mj-lt"/>
                        </a:rPr>
                        <a:t>+1'755</a:t>
                      </a:r>
                    </a:p>
                  </a:txBody>
                  <a:tcPr marL="7620" marR="7620" marT="7620" marB="0" anchor="b"/>
                </a:tc>
                <a:extLst>
                  <a:ext uri="{0D108BD9-81ED-4DB2-BD59-A6C34878D82A}">
                    <a16:rowId xmlns:a16="http://schemas.microsoft.com/office/drawing/2014/main" val="3946229069"/>
                  </a:ext>
                </a:extLst>
              </a:tr>
              <a:tr h="213629">
                <a:tc>
                  <a:txBody>
                    <a:bodyPr/>
                    <a:lstStyle/>
                    <a:p>
                      <a:pPr algn="l" fontAlgn="ctr"/>
                      <a:r>
                        <a:rPr lang="it-IT" sz="1400" u="none" strike="noStrike" dirty="0">
                          <a:effectLst/>
                        </a:rPr>
                        <a:t>LIGURIA</a:t>
                      </a:r>
                      <a:endParaRPr lang="it-IT" sz="1400" b="0" i="0" u="none" strike="noStrike" dirty="0">
                        <a:solidFill>
                          <a:srgbClr val="333333"/>
                        </a:solidFill>
                        <a:effectLst/>
                        <a:latin typeface="Arial" panose="020B0604020202020204" pitchFamily="34" charset="0"/>
                      </a:endParaRPr>
                    </a:p>
                  </a:txBody>
                  <a:tcPr marL="5804" marR="5804" marT="5804" marB="0" anchor="ctr"/>
                </a:tc>
                <a:tc>
                  <a:txBody>
                    <a:bodyPr/>
                    <a:lstStyle/>
                    <a:p>
                      <a:pPr algn="ctr" fontAlgn="ctr"/>
                      <a:r>
                        <a:rPr lang="it-IT" sz="1400" b="0" i="0" u="none" strike="noStrike" dirty="0">
                          <a:solidFill>
                            <a:srgbClr val="000000"/>
                          </a:solidFill>
                          <a:effectLst/>
                          <a:latin typeface="Calibri" panose="020F0502020204030204" pitchFamily="34" charset="0"/>
                        </a:rPr>
                        <a:t>2'019</a:t>
                      </a:r>
                    </a:p>
                  </a:txBody>
                  <a:tcPr marL="7620" marR="7620" marT="7620" marB="0" anchor="ctr"/>
                </a:tc>
                <a:tc>
                  <a:txBody>
                    <a:bodyPr/>
                    <a:lstStyle/>
                    <a:p>
                      <a:pPr algn="ctr" fontAlgn="b"/>
                      <a:r>
                        <a:rPr lang="it-IT" sz="1400" u="none" strike="noStrike" dirty="0">
                          <a:effectLst/>
                        </a:rPr>
                        <a:t>0.6%</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ctr"/>
                      <a:r>
                        <a:rPr lang="it-IT" sz="1400" u="none" strike="noStrike" dirty="0">
                          <a:effectLst/>
                        </a:rPr>
                        <a:t>889</a:t>
                      </a:r>
                      <a:endParaRPr lang="it-IT" sz="1400" b="0" i="0" u="none" strike="noStrike" dirty="0">
                        <a:solidFill>
                          <a:srgbClr val="000000"/>
                        </a:solidFill>
                        <a:effectLst/>
                        <a:latin typeface="Calibri" panose="020F0502020204030204" pitchFamily="34" charset="0"/>
                      </a:endParaRPr>
                    </a:p>
                  </a:txBody>
                  <a:tcPr marL="5804" marR="5804" marT="5804" marB="0" anchor="ctr"/>
                </a:tc>
                <a:tc>
                  <a:txBody>
                    <a:bodyPr/>
                    <a:lstStyle/>
                    <a:p>
                      <a:pPr algn="ctr" fontAlgn="b"/>
                      <a:r>
                        <a:rPr lang="it-IT" sz="1400" u="none" strike="noStrike" dirty="0">
                          <a:effectLst/>
                        </a:rPr>
                        <a:t>0.3%</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b"/>
                      <a:r>
                        <a:rPr lang="it-IT" sz="1400" b="0" i="0" u="none" strike="noStrike" dirty="0">
                          <a:solidFill>
                            <a:srgbClr val="000000"/>
                          </a:solidFill>
                          <a:effectLst/>
                          <a:latin typeface="+mj-lt"/>
                        </a:rPr>
                        <a:t>+1'102</a:t>
                      </a:r>
                    </a:p>
                  </a:txBody>
                  <a:tcPr marL="7620" marR="7620" marT="7620" marB="0" anchor="b"/>
                </a:tc>
                <a:extLst>
                  <a:ext uri="{0D108BD9-81ED-4DB2-BD59-A6C34878D82A}">
                    <a16:rowId xmlns:a16="http://schemas.microsoft.com/office/drawing/2014/main" val="1258467040"/>
                  </a:ext>
                </a:extLst>
              </a:tr>
              <a:tr h="213629">
                <a:tc>
                  <a:txBody>
                    <a:bodyPr/>
                    <a:lstStyle/>
                    <a:p>
                      <a:pPr algn="l" fontAlgn="ctr"/>
                      <a:r>
                        <a:rPr lang="it-IT" sz="1400" u="none" strike="noStrike" dirty="0">
                          <a:effectLst/>
                        </a:rPr>
                        <a:t>FRIULI-VENEZIA GIULIA</a:t>
                      </a:r>
                      <a:endParaRPr lang="it-IT" sz="1400" b="0" i="0" u="none" strike="noStrike" dirty="0">
                        <a:solidFill>
                          <a:srgbClr val="333333"/>
                        </a:solidFill>
                        <a:effectLst/>
                        <a:latin typeface="Arial" panose="020B0604020202020204" pitchFamily="34" charset="0"/>
                      </a:endParaRPr>
                    </a:p>
                  </a:txBody>
                  <a:tcPr marL="5804" marR="5804" marT="5804" marB="0" anchor="ctr"/>
                </a:tc>
                <a:tc>
                  <a:txBody>
                    <a:bodyPr/>
                    <a:lstStyle/>
                    <a:p>
                      <a:pPr algn="ctr" fontAlgn="ctr"/>
                      <a:r>
                        <a:rPr lang="it-IT" sz="1400" b="0" i="0" u="none" strike="noStrike">
                          <a:solidFill>
                            <a:srgbClr val="000000"/>
                          </a:solidFill>
                          <a:effectLst/>
                          <a:latin typeface="Calibri" panose="020F0502020204030204" pitchFamily="34" charset="0"/>
                        </a:rPr>
                        <a:t>2'019</a:t>
                      </a:r>
                    </a:p>
                  </a:txBody>
                  <a:tcPr marL="7620" marR="7620" marT="7620" marB="0" anchor="ctr"/>
                </a:tc>
                <a:tc>
                  <a:txBody>
                    <a:bodyPr/>
                    <a:lstStyle/>
                    <a:p>
                      <a:pPr algn="ctr" fontAlgn="b"/>
                      <a:r>
                        <a:rPr lang="it-IT" sz="1400" u="none" strike="noStrike" dirty="0">
                          <a:effectLst/>
                        </a:rPr>
                        <a:t>0.6%</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ctr"/>
                      <a:r>
                        <a:rPr lang="it-IT" sz="1400" u="none" strike="noStrike">
                          <a:effectLst/>
                        </a:rPr>
                        <a:t>904</a:t>
                      </a:r>
                      <a:endParaRPr lang="it-IT" sz="1400" b="0" i="0" u="none" strike="noStrike">
                        <a:solidFill>
                          <a:srgbClr val="000000"/>
                        </a:solidFill>
                        <a:effectLst/>
                        <a:latin typeface="Calibri" panose="020F0502020204030204" pitchFamily="34" charset="0"/>
                      </a:endParaRPr>
                    </a:p>
                  </a:txBody>
                  <a:tcPr marL="5804" marR="5804" marT="5804" marB="0" anchor="ctr"/>
                </a:tc>
                <a:tc>
                  <a:txBody>
                    <a:bodyPr/>
                    <a:lstStyle/>
                    <a:p>
                      <a:pPr algn="ctr" fontAlgn="b"/>
                      <a:r>
                        <a:rPr lang="it-IT" sz="1400" u="none" strike="noStrike" dirty="0">
                          <a:effectLst/>
                        </a:rPr>
                        <a:t>0.3%</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b"/>
                      <a:r>
                        <a:rPr lang="it-IT" sz="1400" b="0" i="0" u="none" strike="noStrike" dirty="0">
                          <a:solidFill>
                            <a:srgbClr val="000000"/>
                          </a:solidFill>
                          <a:effectLst/>
                          <a:latin typeface="+mj-lt"/>
                        </a:rPr>
                        <a:t>+1'049</a:t>
                      </a:r>
                    </a:p>
                  </a:txBody>
                  <a:tcPr marL="7620" marR="7620" marT="7620" marB="0" anchor="b"/>
                </a:tc>
                <a:extLst>
                  <a:ext uri="{0D108BD9-81ED-4DB2-BD59-A6C34878D82A}">
                    <a16:rowId xmlns:a16="http://schemas.microsoft.com/office/drawing/2014/main" val="2549364350"/>
                  </a:ext>
                </a:extLst>
              </a:tr>
              <a:tr h="213629">
                <a:tc>
                  <a:txBody>
                    <a:bodyPr/>
                    <a:lstStyle/>
                    <a:p>
                      <a:pPr algn="l" fontAlgn="ctr"/>
                      <a:r>
                        <a:rPr lang="it-IT" sz="1400" u="none" strike="noStrike">
                          <a:effectLst/>
                        </a:rPr>
                        <a:t>MOLISE</a:t>
                      </a:r>
                      <a:endParaRPr lang="it-IT" sz="1400" b="0" i="0" u="none" strike="noStrike">
                        <a:solidFill>
                          <a:srgbClr val="333333"/>
                        </a:solidFill>
                        <a:effectLst/>
                        <a:latin typeface="Arial" panose="020B0604020202020204" pitchFamily="34" charset="0"/>
                      </a:endParaRPr>
                    </a:p>
                  </a:txBody>
                  <a:tcPr marL="5804" marR="5804" marT="5804" marB="0" anchor="ctr"/>
                </a:tc>
                <a:tc>
                  <a:txBody>
                    <a:bodyPr/>
                    <a:lstStyle/>
                    <a:p>
                      <a:pPr algn="ctr" fontAlgn="ctr"/>
                      <a:r>
                        <a:rPr lang="it-IT" sz="1400" b="0" i="0" u="none" strike="noStrike">
                          <a:solidFill>
                            <a:srgbClr val="000000"/>
                          </a:solidFill>
                          <a:effectLst/>
                          <a:latin typeface="Calibri" panose="020F0502020204030204" pitchFamily="34" charset="0"/>
                        </a:rPr>
                        <a:t>1'683</a:t>
                      </a:r>
                    </a:p>
                  </a:txBody>
                  <a:tcPr marL="7620" marR="7620" marT="7620" marB="0" anchor="ctr"/>
                </a:tc>
                <a:tc>
                  <a:txBody>
                    <a:bodyPr/>
                    <a:lstStyle/>
                    <a:p>
                      <a:pPr algn="ctr" fontAlgn="b"/>
                      <a:r>
                        <a:rPr lang="it-IT" sz="1400" u="none" strike="noStrike" dirty="0">
                          <a:effectLst/>
                        </a:rPr>
                        <a:t>0.5%</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ctr"/>
                      <a:r>
                        <a:rPr lang="it-IT" sz="1400" u="none" strike="noStrike">
                          <a:effectLst/>
                        </a:rPr>
                        <a:t>1'050</a:t>
                      </a:r>
                      <a:endParaRPr lang="it-IT" sz="1400" b="0" i="0" u="none" strike="noStrike">
                        <a:solidFill>
                          <a:srgbClr val="000000"/>
                        </a:solidFill>
                        <a:effectLst/>
                        <a:latin typeface="Calibri" panose="020F0502020204030204" pitchFamily="34" charset="0"/>
                      </a:endParaRPr>
                    </a:p>
                  </a:txBody>
                  <a:tcPr marL="5804" marR="5804" marT="5804" marB="0" anchor="ctr"/>
                </a:tc>
                <a:tc>
                  <a:txBody>
                    <a:bodyPr/>
                    <a:lstStyle/>
                    <a:p>
                      <a:pPr algn="ctr" fontAlgn="b"/>
                      <a:r>
                        <a:rPr lang="it-IT" sz="1400" u="none" strike="noStrike" dirty="0">
                          <a:effectLst/>
                        </a:rPr>
                        <a:t>0.4%</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b"/>
                      <a:r>
                        <a:rPr lang="it-IT" sz="1400" b="0" i="0" u="none" strike="noStrike" dirty="0">
                          <a:solidFill>
                            <a:srgbClr val="000000"/>
                          </a:solidFill>
                          <a:effectLst/>
                          <a:latin typeface="+mj-lt"/>
                        </a:rPr>
                        <a:t>+769</a:t>
                      </a:r>
                    </a:p>
                  </a:txBody>
                  <a:tcPr marL="7620" marR="7620" marT="7620" marB="0" anchor="b"/>
                </a:tc>
                <a:extLst>
                  <a:ext uri="{0D108BD9-81ED-4DB2-BD59-A6C34878D82A}">
                    <a16:rowId xmlns:a16="http://schemas.microsoft.com/office/drawing/2014/main" val="2831910971"/>
                  </a:ext>
                </a:extLst>
              </a:tr>
              <a:tr h="213629">
                <a:tc>
                  <a:txBody>
                    <a:bodyPr/>
                    <a:lstStyle/>
                    <a:p>
                      <a:pPr algn="l" fontAlgn="ctr"/>
                      <a:r>
                        <a:rPr lang="it-IT" sz="1400" u="none" strike="noStrike">
                          <a:effectLst/>
                        </a:rPr>
                        <a:t>MARCHE</a:t>
                      </a:r>
                      <a:endParaRPr lang="it-IT" sz="1400" b="0" i="0" u="none" strike="noStrike">
                        <a:solidFill>
                          <a:srgbClr val="333333"/>
                        </a:solidFill>
                        <a:effectLst/>
                        <a:latin typeface="Arial" panose="020B0604020202020204" pitchFamily="34" charset="0"/>
                      </a:endParaRPr>
                    </a:p>
                  </a:txBody>
                  <a:tcPr marL="5804" marR="5804" marT="5804" marB="0" anchor="ctr"/>
                </a:tc>
                <a:tc>
                  <a:txBody>
                    <a:bodyPr/>
                    <a:lstStyle/>
                    <a:p>
                      <a:pPr algn="ctr" fontAlgn="ctr"/>
                      <a:r>
                        <a:rPr lang="it-IT" sz="1400" b="0" i="0" u="none" strike="noStrike">
                          <a:solidFill>
                            <a:srgbClr val="000000"/>
                          </a:solidFill>
                          <a:effectLst/>
                          <a:latin typeface="Calibri" panose="020F0502020204030204" pitchFamily="34" charset="0"/>
                        </a:rPr>
                        <a:t>1'684</a:t>
                      </a:r>
                    </a:p>
                  </a:txBody>
                  <a:tcPr marL="7620" marR="7620" marT="7620" marB="0" anchor="ctr"/>
                </a:tc>
                <a:tc>
                  <a:txBody>
                    <a:bodyPr/>
                    <a:lstStyle/>
                    <a:p>
                      <a:pPr algn="ctr" fontAlgn="b"/>
                      <a:r>
                        <a:rPr lang="it-IT" sz="1400" u="none" strike="noStrike" dirty="0">
                          <a:effectLst/>
                        </a:rPr>
                        <a:t>0.5%</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ctr"/>
                      <a:r>
                        <a:rPr lang="it-IT" sz="1400" u="none" strike="noStrike">
                          <a:effectLst/>
                        </a:rPr>
                        <a:t>858</a:t>
                      </a:r>
                      <a:endParaRPr lang="it-IT" sz="1400" b="0" i="0" u="none" strike="noStrike">
                        <a:solidFill>
                          <a:srgbClr val="000000"/>
                        </a:solidFill>
                        <a:effectLst/>
                        <a:latin typeface="Calibri" panose="020F0502020204030204" pitchFamily="34" charset="0"/>
                      </a:endParaRPr>
                    </a:p>
                  </a:txBody>
                  <a:tcPr marL="5804" marR="5804" marT="5804" marB="0" anchor="ctr"/>
                </a:tc>
                <a:tc>
                  <a:txBody>
                    <a:bodyPr/>
                    <a:lstStyle/>
                    <a:p>
                      <a:pPr algn="ctr" fontAlgn="b"/>
                      <a:r>
                        <a:rPr lang="it-IT" sz="1400" u="none" strike="noStrike">
                          <a:effectLst/>
                        </a:rPr>
                        <a:t>0.3%</a:t>
                      </a:r>
                      <a:endParaRPr lang="it-IT" sz="1400" b="0" i="0" u="none" strike="noStrike">
                        <a:solidFill>
                          <a:srgbClr val="000000"/>
                        </a:solidFill>
                        <a:effectLst/>
                        <a:latin typeface="Aptos Narrow" panose="020B0004020202020204" pitchFamily="34" charset="0"/>
                      </a:endParaRPr>
                    </a:p>
                  </a:txBody>
                  <a:tcPr marL="5804" marR="5804" marT="5804" marB="0" anchor="b"/>
                </a:tc>
                <a:tc>
                  <a:txBody>
                    <a:bodyPr/>
                    <a:lstStyle/>
                    <a:p>
                      <a:pPr algn="ctr" fontAlgn="b"/>
                      <a:r>
                        <a:rPr lang="it-IT" sz="1400" b="0" i="0" u="none" strike="noStrike" dirty="0">
                          <a:solidFill>
                            <a:srgbClr val="000000"/>
                          </a:solidFill>
                          <a:effectLst/>
                          <a:latin typeface="+mj-lt"/>
                        </a:rPr>
                        <a:t>+923</a:t>
                      </a:r>
                    </a:p>
                  </a:txBody>
                  <a:tcPr marL="7620" marR="7620" marT="7620" marB="0" anchor="b"/>
                </a:tc>
                <a:extLst>
                  <a:ext uri="{0D108BD9-81ED-4DB2-BD59-A6C34878D82A}">
                    <a16:rowId xmlns:a16="http://schemas.microsoft.com/office/drawing/2014/main" val="2564891466"/>
                  </a:ext>
                </a:extLst>
              </a:tr>
              <a:tr h="213629">
                <a:tc>
                  <a:txBody>
                    <a:bodyPr/>
                    <a:lstStyle/>
                    <a:p>
                      <a:pPr algn="l" fontAlgn="ctr"/>
                      <a:r>
                        <a:rPr lang="it-IT" sz="1400" u="none" strike="noStrike">
                          <a:effectLst/>
                        </a:rPr>
                        <a:t>UMBRIA</a:t>
                      </a:r>
                      <a:endParaRPr lang="it-IT" sz="1400" b="0" i="0" u="none" strike="noStrike">
                        <a:solidFill>
                          <a:srgbClr val="333333"/>
                        </a:solidFill>
                        <a:effectLst/>
                        <a:latin typeface="Arial" panose="020B0604020202020204" pitchFamily="34" charset="0"/>
                      </a:endParaRPr>
                    </a:p>
                  </a:txBody>
                  <a:tcPr marL="5804" marR="5804" marT="5804" marB="0" anchor="ctr"/>
                </a:tc>
                <a:tc>
                  <a:txBody>
                    <a:bodyPr/>
                    <a:lstStyle/>
                    <a:p>
                      <a:pPr algn="ctr" fontAlgn="ctr"/>
                      <a:r>
                        <a:rPr lang="it-IT" sz="1400" b="0" i="0" u="none" strike="noStrike">
                          <a:solidFill>
                            <a:srgbClr val="000000"/>
                          </a:solidFill>
                          <a:effectLst/>
                          <a:latin typeface="Calibri" panose="020F0502020204030204" pitchFamily="34" charset="0"/>
                        </a:rPr>
                        <a:t>1'683</a:t>
                      </a:r>
                    </a:p>
                  </a:txBody>
                  <a:tcPr marL="7620" marR="7620" marT="7620" marB="0" anchor="ctr"/>
                </a:tc>
                <a:tc>
                  <a:txBody>
                    <a:bodyPr/>
                    <a:lstStyle/>
                    <a:p>
                      <a:pPr algn="ctr" fontAlgn="b"/>
                      <a:r>
                        <a:rPr lang="it-IT" sz="1400" u="none" strike="noStrike" dirty="0">
                          <a:effectLst/>
                        </a:rPr>
                        <a:t>0.5%</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ctr"/>
                      <a:r>
                        <a:rPr lang="it-IT" sz="1400" u="none" strike="noStrike">
                          <a:effectLst/>
                        </a:rPr>
                        <a:t>717</a:t>
                      </a:r>
                      <a:endParaRPr lang="it-IT" sz="1400" b="0" i="0" u="none" strike="noStrike">
                        <a:solidFill>
                          <a:srgbClr val="000000"/>
                        </a:solidFill>
                        <a:effectLst/>
                        <a:latin typeface="Calibri" panose="020F0502020204030204" pitchFamily="34" charset="0"/>
                      </a:endParaRPr>
                    </a:p>
                  </a:txBody>
                  <a:tcPr marL="5804" marR="5804" marT="5804" marB="0" anchor="ctr"/>
                </a:tc>
                <a:tc>
                  <a:txBody>
                    <a:bodyPr/>
                    <a:lstStyle/>
                    <a:p>
                      <a:pPr algn="ctr" fontAlgn="b"/>
                      <a:r>
                        <a:rPr lang="it-IT" sz="1400" u="none" strike="noStrike" dirty="0">
                          <a:effectLst/>
                        </a:rPr>
                        <a:t>0.3%</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b"/>
                      <a:r>
                        <a:rPr lang="it-IT" sz="1400" b="0" i="0" u="none" strike="noStrike" dirty="0">
                          <a:solidFill>
                            <a:srgbClr val="000000"/>
                          </a:solidFill>
                          <a:effectLst/>
                          <a:latin typeface="+mj-lt"/>
                        </a:rPr>
                        <a:t>+1'065</a:t>
                      </a:r>
                    </a:p>
                  </a:txBody>
                  <a:tcPr marL="7620" marR="7620" marT="7620" marB="0" anchor="b"/>
                </a:tc>
                <a:extLst>
                  <a:ext uri="{0D108BD9-81ED-4DB2-BD59-A6C34878D82A}">
                    <a16:rowId xmlns:a16="http://schemas.microsoft.com/office/drawing/2014/main" val="441933683"/>
                  </a:ext>
                </a:extLst>
              </a:tr>
              <a:tr h="213629">
                <a:tc>
                  <a:txBody>
                    <a:bodyPr/>
                    <a:lstStyle/>
                    <a:p>
                      <a:pPr algn="l" fontAlgn="ctr"/>
                      <a:r>
                        <a:rPr lang="it-IT" sz="1400" u="none" strike="noStrike">
                          <a:effectLst/>
                        </a:rPr>
                        <a:t>SARDEGNA</a:t>
                      </a:r>
                      <a:endParaRPr lang="it-IT" sz="1400" b="0" i="0" u="none" strike="noStrike">
                        <a:solidFill>
                          <a:srgbClr val="333333"/>
                        </a:solidFill>
                        <a:effectLst/>
                        <a:latin typeface="Arial" panose="020B0604020202020204" pitchFamily="34" charset="0"/>
                      </a:endParaRPr>
                    </a:p>
                  </a:txBody>
                  <a:tcPr marL="5804" marR="5804" marT="5804" marB="0" anchor="ctr"/>
                </a:tc>
                <a:tc>
                  <a:txBody>
                    <a:bodyPr/>
                    <a:lstStyle/>
                    <a:p>
                      <a:pPr algn="ctr" fontAlgn="ctr"/>
                      <a:r>
                        <a:rPr lang="it-IT" sz="1400" b="0" i="0" u="none" strike="noStrike">
                          <a:solidFill>
                            <a:srgbClr val="000000"/>
                          </a:solidFill>
                          <a:effectLst/>
                          <a:latin typeface="Calibri" panose="020F0502020204030204" pitchFamily="34" charset="0"/>
                        </a:rPr>
                        <a:t>1'682</a:t>
                      </a:r>
                    </a:p>
                  </a:txBody>
                  <a:tcPr marL="7620" marR="7620" marT="7620" marB="0" anchor="ctr"/>
                </a:tc>
                <a:tc>
                  <a:txBody>
                    <a:bodyPr/>
                    <a:lstStyle/>
                    <a:p>
                      <a:pPr algn="ctr" fontAlgn="b"/>
                      <a:r>
                        <a:rPr lang="it-IT" sz="1400" u="none" strike="noStrike" dirty="0">
                          <a:effectLst/>
                        </a:rPr>
                        <a:t>0.5%</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ctr"/>
                      <a:r>
                        <a:rPr lang="it-IT" sz="1400" u="none" strike="noStrike">
                          <a:effectLst/>
                        </a:rPr>
                        <a:t>888</a:t>
                      </a:r>
                      <a:endParaRPr lang="it-IT" sz="1400" b="0" i="0" u="none" strike="noStrike">
                        <a:solidFill>
                          <a:srgbClr val="000000"/>
                        </a:solidFill>
                        <a:effectLst/>
                        <a:latin typeface="Calibri" panose="020F0502020204030204" pitchFamily="34" charset="0"/>
                      </a:endParaRPr>
                    </a:p>
                  </a:txBody>
                  <a:tcPr marL="5804" marR="5804" marT="5804" marB="0" anchor="ctr"/>
                </a:tc>
                <a:tc>
                  <a:txBody>
                    <a:bodyPr/>
                    <a:lstStyle/>
                    <a:p>
                      <a:pPr algn="ctr" fontAlgn="b"/>
                      <a:r>
                        <a:rPr lang="it-IT" sz="1400" u="none" strike="noStrike" dirty="0">
                          <a:effectLst/>
                        </a:rPr>
                        <a:t>0.3%</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b"/>
                      <a:r>
                        <a:rPr lang="it-IT" sz="1400" b="0" i="0" u="none" strike="noStrike" dirty="0">
                          <a:solidFill>
                            <a:srgbClr val="000000"/>
                          </a:solidFill>
                          <a:effectLst/>
                          <a:latin typeface="+mj-lt"/>
                        </a:rPr>
                        <a:t>+630</a:t>
                      </a:r>
                    </a:p>
                  </a:txBody>
                  <a:tcPr marL="7620" marR="7620" marT="7620" marB="0" anchor="b"/>
                </a:tc>
                <a:extLst>
                  <a:ext uri="{0D108BD9-81ED-4DB2-BD59-A6C34878D82A}">
                    <a16:rowId xmlns:a16="http://schemas.microsoft.com/office/drawing/2014/main" val="1391457819"/>
                  </a:ext>
                </a:extLst>
              </a:tr>
              <a:tr h="268734">
                <a:tc>
                  <a:txBody>
                    <a:bodyPr/>
                    <a:lstStyle/>
                    <a:p>
                      <a:pPr algn="l" fontAlgn="ctr"/>
                      <a:r>
                        <a:rPr lang="it-IT" sz="1400" u="none" strike="noStrike">
                          <a:effectLst/>
                        </a:rPr>
                        <a:t>VALLE D'AOSTA</a:t>
                      </a:r>
                      <a:endParaRPr lang="it-IT" sz="1400" b="0" i="0" u="none" strike="noStrike">
                        <a:solidFill>
                          <a:srgbClr val="333333"/>
                        </a:solidFill>
                        <a:effectLst/>
                        <a:latin typeface="Arial" panose="020B0604020202020204" pitchFamily="34" charset="0"/>
                      </a:endParaRPr>
                    </a:p>
                  </a:txBody>
                  <a:tcPr marL="5804" marR="5804" marT="5804" marB="0" anchor="ctr"/>
                </a:tc>
                <a:tc>
                  <a:txBody>
                    <a:bodyPr/>
                    <a:lstStyle/>
                    <a:p>
                      <a:pPr algn="ctr" fontAlgn="ctr"/>
                      <a:r>
                        <a:rPr lang="it-IT" sz="1400" b="0" i="0" u="none" strike="noStrike">
                          <a:solidFill>
                            <a:srgbClr val="000000"/>
                          </a:solidFill>
                          <a:effectLst/>
                          <a:latin typeface="Calibri" panose="020F0502020204030204" pitchFamily="34" charset="0"/>
                        </a:rPr>
                        <a:t>336</a:t>
                      </a:r>
                    </a:p>
                  </a:txBody>
                  <a:tcPr marL="7620" marR="7620" marT="7620" marB="0" anchor="ctr"/>
                </a:tc>
                <a:tc>
                  <a:txBody>
                    <a:bodyPr/>
                    <a:lstStyle/>
                    <a:p>
                      <a:pPr algn="ctr" fontAlgn="b"/>
                      <a:r>
                        <a:rPr lang="it-IT" sz="1400" u="none" strike="noStrike" dirty="0">
                          <a:effectLst/>
                        </a:rPr>
                        <a:t>0.1%</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ctr"/>
                      <a:r>
                        <a:rPr lang="it-IT" sz="1400" u="none" strike="noStrike">
                          <a:effectLst/>
                        </a:rPr>
                        <a:t>65</a:t>
                      </a:r>
                      <a:endParaRPr lang="it-IT" sz="1400" b="0" i="0" u="none" strike="noStrike">
                        <a:solidFill>
                          <a:srgbClr val="000000"/>
                        </a:solidFill>
                        <a:effectLst/>
                        <a:latin typeface="Calibri" panose="020F0502020204030204" pitchFamily="34" charset="0"/>
                      </a:endParaRPr>
                    </a:p>
                  </a:txBody>
                  <a:tcPr marL="5804" marR="5804" marT="5804" marB="0" anchor="ctr"/>
                </a:tc>
                <a:tc>
                  <a:txBody>
                    <a:bodyPr/>
                    <a:lstStyle/>
                    <a:p>
                      <a:pPr algn="ctr" fontAlgn="b"/>
                      <a:r>
                        <a:rPr lang="it-IT" sz="1400" u="none" strike="noStrike" dirty="0">
                          <a:effectLst/>
                        </a:rPr>
                        <a:t>0.0%</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b"/>
                      <a:r>
                        <a:rPr lang="it-IT" sz="1400" b="0" i="0" u="none" strike="noStrike" dirty="0">
                          <a:solidFill>
                            <a:srgbClr val="000000"/>
                          </a:solidFill>
                          <a:effectLst/>
                          <a:latin typeface="+mj-lt"/>
                        </a:rPr>
                        <a:t>+111</a:t>
                      </a:r>
                    </a:p>
                  </a:txBody>
                  <a:tcPr marL="7620" marR="7620" marT="7620" marB="0" anchor="b"/>
                </a:tc>
                <a:extLst>
                  <a:ext uri="{0D108BD9-81ED-4DB2-BD59-A6C34878D82A}">
                    <a16:rowId xmlns:a16="http://schemas.microsoft.com/office/drawing/2014/main" val="2160184553"/>
                  </a:ext>
                </a:extLst>
              </a:tr>
              <a:tr h="213629">
                <a:tc>
                  <a:txBody>
                    <a:bodyPr/>
                    <a:lstStyle/>
                    <a:p>
                      <a:pPr algn="l" fontAlgn="t"/>
                      <a:r>
                        <a:rPr lang="it-IT" sz="1400" u="none" strike="noStrike">
                          <a:effectLst/>
                        </a:rPr>
                        <a:t>Totale</a:t>
                      </a:r>
                      <a:endParaRPr lang="it-IT" sz="1400" b="1" i="0" u="none" strike="noStrike">
                        <a:solidFill>
                          <a:srgbClr val="000000"/>
                        </a:solidFill>
                        <a:effectLst/>
                        <a:latin typeface="Arial" panose="020B0604020202020204" pitchFamily="34" charset="0"/>
                      </a:endParaRPr>
                    </a:p>
                  </a:txBody>
                  <a:tcPr marL="5804" marR="5804" marT="5804" marB="0"/>
                </a:tc>
                <a:tc>
                  <a:txBody>
                    <a:bodyPr/>
                    <a:lstStyle/>
                    <a:p>
                      <a:pPr algn="ctr" fontAlgn="ctr"/>
                      <a:r>
                        <a:rPr lang="it-IT" sz="1400" b="0" i="0" u="none" strike="noStrike" dirty="0">
                          <a:solidFill>
                            <a:srgbClr val="000000"/>
                          </a:solidFill>
                          <a:effectLst/>
                          <a:latin typeface="Calibri" panose="020F0502020204030204" pitchFamily="34" charset="0"/>
                        </a:rPr>
                        <a:t>336'508</a:t>
                      </a:r>
                    </a:p>
                  </a:txBody>
                  <a:tcPr marL="7620" marR="7620" marT="7620" marB="0" anchor="ctr"/>
                </a:tc>
                <a:tc>
                  <a:txBody>
                    <a:bodyPr/>
                    <a:lstStyle/>
                    <a:p>
                      <a:pPr algn="ctr" fontAlgn="b"/>
                      <a:r>
                        <a:rPr lang="it-IT" sz="1400" u="none" strike="noStrike" dirty="0">
                          <a:effectLst/>
                        </a:rPr>
                        <a:t>100.0%</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ctr"/>
                      <a:r>
                        <a:rPr lang="it-IT" sz="1400" u="none" strike="noStrike" dirty="0">
                          <a:effectLst/>
                        </a:rPr>
                        <a:t>282'176</a:t>
                      </a:r>
                      <a:endParaRPr lang="it-IT" sz="1400" b="0" i="0" u="none" strike="noStrike" dirty="0">
                        <a:solidFill>
                          <a:srgbClr val="000000"/>
                        </a:solidFill>
                        <a:effectLst/>
                        <a:latin typeface="Calibri" panose="020F0502020204030204" pitchFamily="34" charset="0"/>
                      </a:endParaRPr>
                    </a:p>
                  </a:txBody>
                  <a:tcPr marL="5804" marR="5804" marT="5804" marB="0" anchor="ctr"/>
                </a:tc>
                <a:tc>
                  <a:txBody>
                    <a:bodyPr/>
                    <a:lstStyle/>
                    <a:p>
                      <a:pPr algn="ctr" fontAlgn="b"/>
                      <a:r>
                        <a:rPr lang="it-IT" sz="1400" u="none" strike="noStrike" dirty="0">
                          <a:effectLst/>
                        </a:rPr>
                        <a:t>100.0%</a:t>
                      </a:r>
                      <a:endParaRPr lang="it-IT" sz="1400" b="0" i="0" u="none" strike="noStrike" dirty="0">
                        <a:solidFill>
                          <a:srgbClr val="000000"/>
                        </a:solidFill>
                        <a:effectLst/>
                        <a:latin typeface="Aptos Narrow" panose="020B0004020202020204" pitchFamily="34" charset="0"/>
                      </a:endParaRPr>
                    </a:p>
                  </a:txBody>
                  <a:tcPr marL="5804" marR="5804" marT="5804" marB="0" anchor="b"/>
                </a:tc>
                <a:tc>
                  <a:txBody>
                    <a:bodyPr/>
                    <a:lstStyle/>
                    <a:p>
                      <a:pPr algn="ctr" fontAlgn="b"/>
                      <a:r>
                        <a:rPr lang="it-IT" sz="1400" b="0" i="0" u="none" strike="noStrike" dirty="0">
                          <a:solidFill>
                            <a:srgbClr val="000000"/>
                          </a:solidFill>
                          <a:effectLst/>
                          <a:latin typeface="+mj-lt"/>
                        </a:rPr>
                        <a:t>+51'277</a:t>
                      </a:r>
                    </a:p>
                  </a:txBody>
                  <a:tcPr marL="7620" marR="7620" marT="7620" marB="0" anchor="b"/>
                </a:tc>
                <a:extLst>
                  <a:ext uri="{0D108BD9-81ED-4DB2-BD59-A6C34878D82A}">
                    <a16:rowId xmlns:a16="http://schemas.microsoft.com/office/drawing/2014/main" val="156806442"/>
                  </a:ext>
                </a:extLst>
              </a:tr>
            </a:tbl>
          </a:graphicData>
        </a:graphic>
      </p:graphicFrame>
    </p:spTree>
    <p:extLst>
      <p:ext uri="{BB962C8B-B14F-4D97-AF65-F5344CB8AC3E}">
        <p14:creationId xmlns:p14="http://schemas.microsoft.com/office/powerpoint/2010/main" val="329268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 y="152400"/>
            <a:ext cx="8751060" cy="369332"/>
          </a:xfrm>
          <a:prstGeom prst="rect">
            <a:avLst/>
          </a:prstGeom>
        </p:spPr>
        <p:txBody>
          <a:bodyPr vert="horz" wrap="square" lIns="0" tIns="0" rIns="0" bIns="0" rtlCol="0">
            <a:spAutoFit/>
          </a:bodyPr>
          <a:lstStyle/>
          <a:p>
            <a:pPr marL="12700">
              <a:lnSpc>
                <a:spcPct val="100000"/>
              </a:lnSpc>
            </a:pPr>
            <a:r>
              <a:rPr lang="it-IT" sz="2400" b="1" dirty="0">
                <a:effectLst/>
                <a:latin typeface="Titillium"/>
                <a:ea typeface="Times New Roman" panose="02020603050405020304" pitchFamily="18" charset="0"/>
              </a:rPr>
              <a:t>Programmazione dei flussi d’ingresso in Italia dei lavoratori stranieri </a:t>
            </a:r>
            <a:endParaRPr sz="2400" spc="15" dirty="0">
              <a:latin typeface="Titillium"/>
            </a:endParaRPr>
          </a:p>
        </p:txBody>
      </p:sp>
      <p:sp>
        <p:nvSpPr>
          <p:cNvPr id="6" name="CasellaDiTesto 5">
            <a:extLst>
              <a:ext uri="{FF2B5EF4-FFF2-40B4-BE49-F238E27FC236}">
                <a16:creationId xmlns:a16="http://schemas.microsoft.com/office/drawing/2014/main" id="{ABE7CC6E-F496-A3F1-3E36-3FA0B9FB0CEC}"/>
              </a:ext>
            </a:extLst>
          </p:cNvPr>
          <p:cNvSpPr txBox="1"/>
          <p:nvPr/>
        </p:nvSpPr>
        <p:spPr>
          <a:xfrm>
            <a:off x="-61265" y="425896"/>
            <a:ext cx="8915400" cy="83099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prstClr val="white"/>
                </a:solidFill>
                <a:effectLst/>
                <a:uLnTx/>
                <a:uFillTx/>
                <a:latin typeface="Titillium"/>
                <a:ea typeface="+mn-ea"/>
                <a:cs typeface="+mn-cs"/>
              </a:rPr>
              <a:t>Domanda di nulla osta per </a:t>
            </a:r>
            <a:r>
              <a:rPr kumimoji="0" lang="it-IT" sz="2400" b="1" i="0" u="none" strike="noStrike" kern="1200" cap="none" spc="0" normalizeH="0" baseline="0" noProof="0" dirty="0">
                <a:ln>
                  <a:noFill/>
                </a:ln>
                <a:solidFill>
                  <a:srgbClr val="FF0000"/>
                </a:solidFill>
                <a:effectLst/>
                <a:uLnTx/>
                <a:uFillTx/>
                <a:latin typeface="Titillium"/>
                <a:ea typeface="+mn-ea"/>
                <a:cs typeface="+mn-cs"/>
              </a:rPr>
              <a:t>lavoro stagionale </a:t>
            </a:r>
            <a:r>
              <a:rPr kumimoji="0" lang="it-IT" sz="2400" b="1" i="0" u="none" strike="noStrike" kern="1200" cap="none" spc="0" normalizeH="0" baseline="0" noProof="0" dirty="0">
                <a:ln>
                  <a:noFill/>
                </a:ln>
                <a:solidFill>
                  <a:prstClr val="white"/>
                </a:solidFill>
                <a:effectLst/>
                <a:uLnTx/>
                <a:uFillTx/>
                <a:latin typeface="Titillium"/>
                <a:ea typeface="+mn-ea"/>
                <a:cs typeface="+mn-cs"/>
              </a:rPr>
              <a:t>per cittadinanza del lavoratore – DF 2024 e DF 2023</a:t>
            </a:r>
          </a:p>
        </p:txBody>
      </p:sp>
      <p:graphicFrame>
        <p:nvGraphicFramePr>
          <p:cNvPr id="5" name="Tabella 4">
            <a:extLst>
              <a:ext uri="{FF2B5EF4-FFF2-40B4-BE49-F238E27FC236}">
                <a16:creationId xmlns:a16="http://schemas.microsoft.com/office/drawing/2014/main" id="{72A51792-48EF-0808-0832-E7D89AA5D61C}"/>
              </a:ext>
            </a:extLst>
          </p:cNvPr>
          <p:cNvGraphicFramePr>
            <a:graphicFrameLocks noGrp="1"/>
          </p:cNvGraphicFramePr>
          <p:nvPr>
            <p:extLst>
              <p:ext uri="{D42A27DB-BD31-4B8C-83A1-F6EECF244321}">
                <p14:modId xmlns:p14="http://schemas.microsoft.com/office/powerpoint/2010/main" val="6343852"/>
              </p:ext>
            </p:extLst>
          </p:nvPr>
        </p:nvGraphicFramePr>
        <p:xfrm>
          <a:off x="109384" y="3888066"/>
          <a:ext cx="8806016" cy="2787660"/>
        </p:xfrm>
        <a:graphic>
          <a:graphicData uri="http://schemas.openxmlformats.org/drawingml/2006/table">
            <a:tbl>
              <a:tblPr>
                <a:tableStyleId>{5C22544A-7EE6-4342-B048-85BDC9FD1C3A}</a:tableStyleId>
              </a:tblPr>
              <a:tblGrid>
                <a:gridCol w="3267668">
                  <a:extLst>
                    <a:ext uri="{9D8B030D-6E8A-4147-A177-3AD203B41FA5}">
                      <a16:colId xmlns:a16="http://schemas.microsoft.com/office/drawing/2014/main" val="4146069544"/>
                    </a:ext>
                  </a:extLst>
                </a:gridCol>
                <a:gridCol w="1384587">
                  <a:extLst>
                    <a:ext uri="{9D8B030D-6E8A-4147-A177-3AD203B41FA5}">
                      <a16:colId xmlns:a16="http://schemas.microsoft.com/office/drawing/2014/main" val="254373285"/>
                    </a:ext>
                  </a:extLst>
                </a:gridCol>
                <a:gridCol w="1384587">
                  <a:extLst>
                    <a:ext uri="{9D8B030D-6E8A-4147-A177-3AD203B41FA5}">
                      <a16:colId xmlns:a16="http://schemas.microsoft.com/office/drawing/2014/main" val="713413565"/>
                    </a:ext>
                  </a:extLst>
                </a:gridCol>
                <a:gridCol w="1384587">
                  <a:extLst>
                    <a:ext uri="{9D8B030D-6E8A-4147-A177-3AD203B41FA5}">
                      <a16:colId xmlns:a16="http://schemas.microsoft.com/office/drawing/2014/main" val="3266579640"/>
                    </a:ext>
                  </a:extLst>
                </a:gridCol>
                <a:gridCol w="1384587">
                  <a:extLst>
                    <a:ext uri="{9D8B030D-6E8A-4147-A177-3AD203B41FA5}">
                      <a16:colId xmlns:a16="http://schemas.microsoft.com/office/drawing/2014/main" val="628086898"/>
                    </a:ext>
                  </a:extLst>
                </a:gridCol>
              </a:tblGrid>
              <a:tr h="236826">
                <a:tc rowSpan="2">
                  <a:txBody>
                    <a:bodyPr/>
                    <a:lstStyle/>
                    <a:p>
                      <a:pPr algn="ctr" fontAlgn="ctr"/>
                      <a:r>
                        <a:rPr lang="it-IT" sz="1600" u="none" strike="noStrike" dirty="0">
                          <a:effectLst/>
                          <a:latin typeface="Aptos" panose="020B0004020202020204" pitchFamily="34" charset="0"/>
                        </a:rPr>
                        <a:t>Cittadinanza del lavoratore</a:t>
                      </a:r>
                      <a:endParaRPr lang="it-IT" sz="1600" b="0" i="0" u="none" strike="noStrike" dirty="0">
                        <a:solidFill>
                          <a:srgbClr val="000000"/>
                        </a:solidFill>
                        <a:effectLst/>
                        <a:latin typeface="Aptos" panose="020B0004020202020204" pitchFamily="34" charset="0"/>
                      </a:endParaRPr>
                    </a:p>
                  </a:txBody>
                  <a:tcPr marL="7620" marR="7620" marT="7620" marB="0" anchor="ctr">
                    <a:solidFill>
                      <a:schemeClr val="accent1">
                        <a:lumMod val="40000"/>
                        <a:lumOff val="60000"/>
                      </a:schemeClr>
                    </a:solidFill>
                  </a:tcPr>
                </a:tc>
                <a:tc gridSpan="2">
                  <a:txBody>
                    <a:bodyPr/>
                    <a:lstStyle/>
                    <a:p>
                      <a:pPr algn="ctr" fontAlgn="b"/>
                      <a:r>
                        <a:rPr lang="it-IT" sz="1600" u="none" strike="noStrike" dirty="0">
                          <a:effectLst/>
                          <a:latin typeface="Aptos" panose="020B0004020202020204" pitchFamily="34" charset="0"/>
                        </a:rPr>
                        <a:t>DF 2024</a:t>
                      </a:r>
                      <a:endParaRPr lang="it-IT" sz="1600" b="0" i="0" u="none" strike="noStrike" dirty="0">
                        <a:solidFill>
                          <a:srgbClr val="000000"/>
                        </a:solidFill>
                        <a:effectLst/>
                        <a:latin typeface="Aptos" panose="020B0004020202020204" pitchFamily="34" charset="0"/>
                      </a:endParaRPr>
                    </a:p>
                  </a:txBody>
                  <a:tcPr marL="7620" marR="7620" marT="7620" marB="0" anchor="b">
                    <a:solidFill>
                      <a:schemeClr val="accent1">
                        <a:lumMod val="40000"/>
                        <a:lumOff val="60000"/>
                      </a:schemeClr>
                    </a:solidFill>
                  </a:tcPr>
                </a:tc>
                <a:tc hMerge="1">
                  <a:txBody>
                    <a:bodyPr/>
                    <a:lstStyle/>
                    <a:p>
                      <a:endParaRPr lang="it-IT"/>
                    </a:p>
                  </a:txBody>
                  <a:tcPr>
                    <a:solidFill>
                      <a:schemeClr val="accent1">
                        <a:lumMod val="40000"/>
                        <a:lumOff val="60000"/>
                      </a:schemeClr>
                    </a:solidFill>
                  </a:tcPr>
                </a:tc>
                <a:tc gridSpan="2">
                  <a:txBody>
                    <a:bodyPr/>
                    <a:lstStyle/>
                    <a:p>
                      <a:pPr algn="ctr" fontAlgn="b"/>
                      <a:r>
                        <a:rPr lang="it-IT" sz="1600" u="none" strike="noStrike" dirty="0">
                          <a:effectLst/>
                          <a:latin typeface="Aptos" panose="020B0004020202020204" pitchFamily="34" charset="0"/>
                        </a:rPr>
                        <a:t>DF 2023</a:t>
                      </a:r>
                      <a:endParaRPr lang="it-IT" sz="1600" b="0" i="0" u="none" strike="noStrike" dirty="0">
                        <a:solidFill>
                          <a:srgbClr val="000000"/>
                        </a:solidFill>
                        <a:effectLst/>
                        <a:latin typeface="Aptos" panose="020B0004020202020204" pitchFamily="34" charset="0"/>
                      </a:endParaRPr>
                    </a:p>
                  </a:txBody>
                  <a:tcPr marL="7620" marR="7620" marT="7620" marB="0" anchor="b">
                    <a:solidFill>
                      <a:schemeClr val="accent1">
                        <a:lumMod val="40000"/>
                        <a:lumOff val="60000"/>
                      </a:schemeClr>
                    </a:solidFill>
                  </a:tcPr>
                </a:tc>
                <a:tc hMerge="1">
                  <a:txBody>
                    <a:bodyPr/>
                    <a:lstStyle/>
                    <a:p>
                      <a:endParaRPr lang="it-IT"/>
                    </a:p>
                  </a:txBody>
                  <a:tcPr/>
                </a:tc>
                <a:extLst>
                  <a:ext uri="{0D108BD9-81ED-4DB2-BD59-A6C34878D82A}">
                    <a16:rowId xmlns:a16="http://schemas.microsoft.com/office/drawing/2014/main" val="3488855014"/>
                  </a:ext>
                </a:extLst>
              </a:tr>
              <a:tr h="236826">
                <a:tc vMerge="1">
                  <a:txBody>
                    <a:bodyPr/>
                    <a:lstStyle/>
                    <a:p>
                      <a:endParaRPr lang="it-IT"/>
                    </a:p>
                  </a:txBody>
                  <a:tcPr/>
                </a:tc>
                <a:tc>
                  <a:txBody>
                    <a:bodyPr/>
                    <a:lstStyle/>
                    <a:p>
                      <a:pPr algn="ctr" fontAlgn="ctr"/>
                      <a:r>
                        <a:rPr lang="it-IT" sz="1600" u="none" strike="noStrike" dirty="0">
                          <a:effectLst/>
                          <a:latin typeface="Aptos" panose="020B0004020202020204" pitchFamily="34" charset="0"/>
                        </a:rPr>
                        <a:t>v.a</a:t>
                      </a:r>
                      <a:endParaRPr lang="it-IT" sz="1600" b="0" i="0" u="none" strike="noStrike" dirty="0">
                        <a:solidFill>
                          <a:srgbClr val="000000"/>
                        </a:solidFill>
                        <a:effectLst/>
                        <a:latin typeface="Aptos" panose="020B0004020202020204" pitchFamily="34" charset="0"/>
                      </a:endParaRPr>
                    </a:p>
                  </a:txBody>
                  <a:tcPr marL="7620" marR="7620" marT="7620" marB="0" anchor="ctr">
                    <a:solidFill>
                      <a:schemeClr val="accent1">
                        <a:lumMod val="40000"/>
                        <a:lumOff val="60000"/>
                      </a:schemeClr>
                    </a:solidFill>
                  </a:tcPr>
                </a:tc>
                <a:tc>
                  <a:txBody>
                    <a:bodyPr/>
                    <a:lstStyle/>
                    <a:p>
                      <a:pPr algn="ctr" fontAlgn="ctr"/>
                      <a:r>
                        <a:rPr lang="it-IT" sz="1600" u="none" strike="noStrike" dirty="0">
                          <a:effectLst/>
                          <a:latin typeface="Aptos" panose="020B0004020202020204" pitchFamily="34" charset="0"/>
                        </a:rPr>
                        <a:t>v.%</a:t>
                      </a:r>
                      <a:endParaRPr lang="it-IT" sz="1600" b="0" i="0" u="none" strike="noStrike" dirty="0">
                        <a:solidFill>
                          <a:srgbClr val="000000"/>
                        </a:solidFill>
                        <a:effectLst/>
                        <a:latin typeface="Aptos" panose="020B0004020202020204" pitchFamily="34" charset="0"/>
                      </a:endParaRPr>
                    </a:p>
                  </a:txBody>
                  <a:tcPr marL="7620" marR="7620" marT="7620" marB="0" anchor="ctr">
                    <a:solidFill>
                      <a:schemeClr val="accent1">
                        <a:lumMod val="40000"/>
                        <a:lumOff val="60000"/>
                      </a:schemeClr>
                    </a:solidFill>
                  </a:tcPr>
                </a:tc>
                <a:tc>
                  <a:txBody>
                    <a:bodyPr/>
                    <a:lstStyle/>
                    <a:p>
                      <a:pPr algn="ctr" fontAlgn="ctr"/>
                      <a:r>
                        <a:rPr lang="it-IT" sz="1600" u="none" strike="noStrike" dirty="0">
                          <a:effectLst/>
                          <a:latin typeface="Aptos" panose="020B0004020202020204" pitchFamily="34" charset="0"/>
                        </a:rPr>
                        <a:t>v.a</a:t>
                      </a:r>
                      <a:endParaRPr lang="it-IT" sz="1600" b="0" i="0" u="none" strike="noStrike" dirty="0">
                        <a:solidFill>
                          <a:srgbClr val="000000"/>
                        </a:solidFill>
                        <a:effectLst/>
                        <a:latin typeface="Aptos" panose="020B0004020202020204" pitchFamily="34" charset="0"/>
                      </a:endParaRPr>
                    </a:p>
                  </a:txBody>
                  <a:tcPr marL="7620" marR="7620" marT="7620" marB="0" anchor="ctr">
                    <a:solidFill>
                      <a:schemeClr val="accent1">
                        <a:lumMod val="40000"/>
                        <a:lumOff val="60000"/>
                      </a:schemeClr>
                    </a:solidFill>
                  </a:tcPr>
                </a:tc>
                <a:tc>
                  <a:txBody>
                    <a:bodyPr/>
                    <a:lstStyle/>
                    <a:p>
                      <a:pPr algn="ctr" fontAlgn="ctr"/>
                      <a:r>
                        <a:rPr lang="it-IT" sz="1600" u="none" strike="noStrike" dirty="0">
                          <a:effectLst/>
                          <a:latin typeface="Aptos" panose="020B0004020202020204" pitchFamily="34" charset="0"/>
                        </a:rPr>
                        <a:t>v.%</a:t>
                      </a:r>
                      <a:endParaRPr lang="it-IT" sz="1600" b="0" i="0" u="none" strike="noStrike" dirty="0">
                        <a:solidFill>
                          <a:srgbClr val="000000"/>
                        </a:solidFill>
                        <a:effectLst/>
                        <a:latin typeface="Aptos" panose="020B0004020202020204" pitchFamily="34" charset="0"/>
                      </a:endParaRPr>
                    </a:p>
                  </a:txBody>
                  <a:tcPr marL="7620" marR="7620" marT="7620" marB="0" anchor="ctr">
                    <a:solidFill>
                      <a:schemeClr val="accent1">
                        <a:lumMod val="40000"/>
                        <a:lumOff val="60000"/>
                      </a:schemeClr>
                    </a:solidFill>
                  </a:tcPr>
                </a:tc>
                <a:extLst>
                  <a:ext uri="{0D108BD9-81ED-4DB2-BD59-A6C34878D82A}">
                    <a16:rowId xmlns:a16="http://schemas.microsoft.com/office/drawing/2014/main" val="2794101958"/>
                  </a:ext>
                </a:extLst>
              </a:tr>
              <a:tr h="236826">
                <a:tc>
                  <a:txBody>
                    <a:bodyPr/>
                    <a:lstStyle/>
                    <a:p>
                      <a:pPr algn="l" fontAlgn="b"/>
                      <a:r>
                        <a:rPr lang="it-IT" sz="1600" b="0" i="0" u="none" strike="noStrike" dirty="0">
                          <a:solidFill>
                            <a:srgbClr val="FF0000"/>
                          </a:solidFill>
                          <a:effectLst/>
                          <a:latin typeface="Aptos Narrow" panose="020B0004020202020204" pitchFamily="34" charset="0"/>
                        </a:rPr>
                        <a:t>BANGLADESH</a:t>
                      </a:r>
                    </a:p>
                  </a:txBody>
                  <a:tcPr marL="7620" marR="7620" marT="7620" marB="0" anchor="b"/>
                </a:tc>
                <a:tc>
                  <a:txBody>
                    <a:bodyPr/>
                    <a:lstStyle/>
                    <a:p>
                      <a:pPr algn="ctr" fontAlgn="b"/>
                      <a:r>
                        <a:rPr lang="it-IT" sz="1600" b="0" i="0" u="none" strike="noStrike" dirty="0">
                          <a:solidFill>
                            <a:srgbClr val="FF0000"/>
                          </a:solidFill>
                          <a:effectLst/>
                          <a:latin typeface="Aptos Narrow" panose="020B0004020202020204" pitchFamily="34" charset="0"/>
                        </a:rPr>
                        <a:t>171'205</a:t>
                      </a:r>
                    </a:p>
                  </a:txBody>
                  <a:tcPr marL="7620" marR="7620" marT="7620" marB="0" anchor="b"/>
                </a:tc>
                <a:tc>
                  <a:txBody>
                    <a:bodyPr/>
                    <a:lstStyle/>
                    <a:p>
                      <a:pPr algn="ctr" fontAlgn="b"/>
                      <a:r>
                        <a:rPr lang="it-IT" sz="1600" b="0" i="0" u="none" strike="noStrike" dirty="0">
                          <a:solidFill>
                            <a:srgbClr val="FF0000"/>
                          </a:solidFill>
                          <a:effectLst/>
                          <a:latin typeface="Aptos Narrow" panose="020B0004020202020204" pitchFamily="34" charset="0"/>
                        </a:rPr>
                        <a:t>50.9%</a:t>
                      </a:r>
                    </a:p>
                  </a:txBody>
                  <a:tcPr marL="7620" marR="7620" marT="7620" marB="0" anchor="b"/>
                </a:tc>
                <a:tc>
                  <a:txBody>
                    <a:bodyPr/>
                    <a:lstStyle/>
                    <a:p>
                      <a:pPr algn="ctr" fontAlgn="b"/>
                      <a:r>
                        <a:rPr lang="it-IT" sz="1600" b="0" i="0" u="none" strike="noStrike" dirty="0">
                          <a:solidFill>
                            <a:srgbClr val="FF0000"/>
                          </a:solidFill>
                          <a:effectLst/>
                          <a:latin typeface="Aptos Narrow" panose="020B0004020202020204" pitchFamily="34" charset="0"/>
                        </a:rPr>
                        <a:t>176'642</a:t>
                      </a:r>
                    </a:p>
                  </a:txBody>
                  <a:tcPr marL="7620" marR="7620" marT="7620" marB="0" anchor="b"/>
                </a:tc>
                <a:tc>
                  <a:txBody>
                    <a:bodyPr/>
                    <a:lstStyle/>
                    <a:p>
                      <a:pPr algn="ctr" fontAlgn="b"/>
                      <a:r>
                        <a:rPr lang="it-IT" sz="1600" b="0" i="0" u="none" strike="noStrike" dirty="0">
                          <a:solidFill>
                            <a:srgbClr val="FF0000"/>
                          </a:solidFill>
                          <a:effectLst/>
                          <a:latin typeface="Aptos Narrow" panose="020B0004020202020204" pitchFamily="34" charset="0"/>
                        </a:rPr>
                        <a:t>62.6%</a:t>
                      </a:r>
                    </a:p>
                  </a:txBody>
                  <a:tcPr marL="7620" marR="7620" marT="7620" marB="0" anchor="b"/>
                </a:tc>
                <a:extLst>
                  <a:ext uri="{0D108BD9-81ED-4DB2-BD59-A6C34878D82A}">
                    <a16:rowId xmlns:a16="http://schemas.microsoft.com/office/drawing/2014/main" val="2016820810"/>
                  </a:ext>
                </a:extLst>
              </a:tr>
              <a:tr h="236826">
                <a:tc>
                  <a:txBody>
                    <a:bodyPr/>
                    <a:lstStyle/>
                    <a:p>
                      <a:pPr algn="l" fontAlgn="b"/>
                      <a:r>
                        <a:rPr lang="it-IT" sz="1600" b="0" i="0" u="none" strike="noStrike" dirty="0">
                          <a:solidFill>
                            <a:srgbClr val="000000"/>
                          </a:solidFill>
                          <a:effectLst/>
                          <a:latin typeface="Aptos Narrow" panose="020B0004020202020204" pitchFamily="34" charset="0"/>
                        </a:rPr>
                        <a:t>MAROCCO</a:t>
                      </a:r>
                    </a:p>
                  </a:txBody>
                  <a:tcPr marL="7620" marR="7620" marT="7620" marB="0" anchor="b"/>
                </a:tc>
                <a:tc>
                  <a:txBody>
                    <a:bodyPr/>
                    <a:lstStyle/>
                    <a:p>
                      <a:pPr algn="ctr" fontAlgn="b"/>
                      <a:r>
                        <a:rPr lang="it-IT" sz="1600" b="0" i="0" u="none" strike="noStrike">
                          <a:solidFill>
                            <a:srgbClr val="000000"/>
                          </a:solidFill>
                          <a:effectLst/>
                          <a:latin typeface="Aptos Narrow" panose="020B0004020202020204" pitchFamily="34" charset="0"/>
                        </a:rPr>
                        <a:t>58'273</a:t>
                      </a:r>
                    </a:p>
                  </a:txBody>
                  <a:tcPr marL="7620" marR="7620" marT="7620" marB="0" anchor="b"/>
                </a:tc>
                <a:tc>
                  <a:txBody>
                    <a:bodyPr/>
                    <a:lstStyle/>
                    <a:p>
                      <a:pPr algn="ctr" fontAlgn="b"/>
                      <a:r>
                        <a:rPr lang="it-IT" sz="1600" b="0" i="0" u="none" strike="noStrike">
                          <a:solidFill>
                            <a:srgbClr val="000000"/>
                          </a:solidFill>
                          <a:effectLst/>
                          <a:latin typeface="Aptos Narrow" panose="020B0004020202020204" pitchFamily="34" charset="0"/>
                        </a:rPr>
                        <a:t>17.3%</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37'039</a:t>
                      </a:r>
                    </a:p>
                  </a:txBody>
                  <a:tcPr marL="7620" marR="7620" marT="7620" marB="0" anchor="b"/>
                </a:tc>
                <a:tc>
                  <a:txBody>
                    <a:bodyPr/>
                    <a:lstStyle/>
                    <a:p>
                      <a:pPr algn="ctr" fontAlgn="b"/>
                      <a:r>
                        <a:rPr lang="it-IT" sz="1600" b="0" i="0" u="none" strike="noStrike">
                          <a:solidFill>
                            <a:srgbClr val="000000"/>
                          </a:solidFill>
                          <a:effectLst/>
                          <a:latin typeface="Aptos Narrow" panose="020B0004020202020204" pitchFamily="34" charset="0"/>
                        </a:rPr>
                        <a:t>13.1%</a:t>
                      </a:r>
                    </a:p>
                  </a:txBody>
                  <a:tcPr marL="7620" marR="7620" marT="7620" marB="0" anchor="b"/>
                </a:tc>
                <a:extLst>
                  <a:ext uri="{0D108BD9-81ED-4DB2-BD59-A6C34878D82A}">
                    <a16:rowId xmlns:a16="http://schemas.microsoft.com/office/drawing/2014/main" val="2588931251"/>
                  </a:ext>
                </a:extLst>
              </a:tr>
              <a:tr h="273060">
                <a:tc>
                  <a:txBody>
                    <a:bodyPr/>
                    <a:lstStyle/>
                    <a:p>
                      <a:pPr algn="l" fontAlgn="b"/>
                      <a:r>
                        <a:rPr lang="it-IT" sz="1600" b="0" i="0" u="none" strike="noStrike">
                          <a:solidFill>
                            <a:srgbClr val="000000"/>
                          </a:solidFill>
                          <a:effectLst/>
                          <a:latin typeface="Aptos Narrow" panose="020B0004020202020204" pitchFamily="34" charset="0"/>
                        </a:rPr>
                        <a:t>INDIA</a:t>
                      </a:r>
                    </a:p>
                  </a:txBody>
                  <a:tcPr marL="7620" marR="7620" marT="7620" marB="0" anchor="b"/>
                </a:tc>
                <a:tc>
                  <a:txBody>
                    <a:bodyPr/>
                    <a:lstStyle/>
                    <a:p>
                      <a:pPr algn="ctr" fontAlgn="b"/>
                      <a:r>
                        <a:rPr lang="it-IT" sz="1600" b="0" i="0" u="none" strike="noStrike">
                          <a:solidFill>
                            <a:srgbClr val="000000"/>
                          </a:solidFill>
                          <a:effectLst/>
                          <a:latin typeface="Aptos Narrow" panose="020B0004020202020204" pitchFamily="34" charset="0"/>
                        </a:rPr>
                        <a:t>56'449</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16.8%</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39'011</a:t>
                      </a:r>
                    </a:p>
                  </a:txBody>
                  <a:tcPr marL="7620" marR="7620" marT="7620" marB="0" anchor="b"/>
                </a:tc>
                <a:tc>
                  <a:txBody>
                    <a:bodyPr/>
                    <a:lstStyle/>
                    <a:p>
                      <a:pPr algn="ctr" fontAlgn="b"/>
                      <a:r>
                        <a:rPr lang="it-IT" sz="1600" b="0" i="0" u="none" strike="noStrike">
                          <a:solidFill>
                            <a:srgbClr val="000000"/>
                          </a:solidFill>
                          <a:effectLst/>
                          <a:latin typeface="Aptos Narrow" panose="020B0004020202020204" pitchFamily="34" charset="0"/>
                        </a:rPr>
                        <a:t>13.8%</a:t>
                      </a:r>
                    </a:p>
                  </a:txBody>
                  <a:tcPr marL="7620" marR="7620" marT="7620" marB="0" anchor="b"/>
                </a:tc>
                <a:extLst>
                  <a:ext uri="{0D108BD9-81ED-4DB2-BD59-A6C34878D82A}">
                    <a16:rowId xmlns:a16="http://schemas.microsoft.com/office/drawing/2014/main" val="13764840"/>
                  </a:ext>
                </a:extLst>
              </a:tr>
              <a:tr h="236826">
                <a:tc>
                  <a:txBody>
                    <a:bodyPr/>
                    <a:lstStyle/>
                    <a:p>
                      <a:pPr algn="l" fontAlgn="b"/>
                      <a:r>
                        <a:rPr lang="it-IT" sz="1600" b="0" i="0" u="none" strike="noStrike" dirty="0">
                          <a:solidFill>
                            <a:srgbClr val="000000"/>
                          </a:solidFill>
                          <a:effectLst/>
                          <a:latin typeface="Aptos Narrow" panose="020B0004020202020204" pitchFamily="34" charset="0"/>
                        </a:rPr>
                        <a:t>SRI LANKA</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21'804</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6.5%</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8'670</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3.1%</a:t>
                      </a:r>
                    </a:p>
                  </a:txBody>
                  <a:tcPr marL="7620" marR="7620" marT="7620" marB="0" anchor="b"/>
                </a:tc>
                <a:extLst>
                  <a:ext uri="{0D108BD9-81ED-4DB2-BD59-A6C34878D82A}">
                    <a16:rowId xmlns:a16="http://schemas.microsoft.com/office/drawing/2014/main" val="231387709"/>
                  </a:ext>
                </a:extLst>
              </a:tr>
              <a:tr h="236826">
                <a:tc>
                  <a:txBody>
                    <a:bodyPr/>
                    <a:lstStyle/>
                    <a:p>
                      <a:pPr algn="l" fontAlgn="b"/>
                      <a:r>
                        <a:rPr lang="it-IT" sz="1600" b="0" i="0" u="none" strike="noStrike" dirty="0">
                          <a:solidFill>
                            <a:srgbClr val="000000"/>
                          </a:solidFill>
                          <a:effectLst/>
                          <a:latin typeface="Aptos Narrow" panose="020B0004020202020204" pitchFamily="34" charset="0"/>
                        </a:rPr>
                        <a:t>PAKISTAN</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14'228</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4.2%</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8'287</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2.9%</a:t>
                      </a:r>
                    </a:p>
                  </a:txBody>
                  <a:tcPr marL="7620" marR="7620" marT="7620" marB="0" anchor="b"/>
                </a:tc>
                <a:extLst>
                  <a:ext uri="{0D108BD9-81ED-4DB2-BD59-A6C34878D82A}">
                    <a16:rowId xmlns:a16="http://schemas.microsoft.com/office/drawing/2014/main" val="4067816530"/>
                  </a:ext>
                </a:extLst>
              </a:tr>
              <a:tr h="236826">
                <a:tc>
                  <a:txBody>
                    <a:bodyPr/>
                    <a:lstStyle/>
                    <a:p>
                      <a:pPr algn="l" fontAlgn="b"/>
                      <a:r>
                        <a:rPr lang="it-IT" sz="1600" b="0" i="0" u="none" strike="noStrike" dirty="0">
                          <a:solidFill>
                            <a:srgbClr val="000000"/>
                          </a:solidFill>
                          <a:effectLst/>
                          <a:latin typeface="Aptos Narrow" panose="020B0004020202020204" pitchFamily="34" charset="0"/>
                        </a:rPr>
                        <a:t>EGITTO</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4'966</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1.5%</a:t>
                      </a:r>
                    </a:p>
                  </a:txBody>
                  <a:tcPr marL="7620" marR="7620" marT="7620" marB="0" anchor="b"/>
                </a:tc>
                <a:tc>
                  <a:txBody>
                    <a:bodyPr/>
                    <a:lstStyle/>
                    <a:p>
                      <a:pPr algn="ctr" fontAlgn="b"/>
                      <a:r>
                        <a:rPr lang="it-IT" sz="1600" b="0" i="0" u="none" strike="noStrike">
                          <a:solidFill>
                            <a:srgbClr val="000000"/>
                          </a:solidFill>
                          <a:effectLst/>
                          <a:latin typeface="Aptos Narrow" panose="020B0004020202020204" pitchFamily="34" charset="0"/>
                        </a:rPr>
                        <a:t>1'633</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0.6%</a:t>
                      </a:r>
                    </a:p>
                  </a:txBody>
                  <a:tcPr marL="7620" marR="7620" marT="7620" marB="0" anchor="b"/>
                </a:tc>
                <a:extLst>
                  <a:ext uri="{0D108BD9-81ED-4DB2-BD59-A6C34878D82A}">
                    <a16:rowId xmlns:a16="http://schemas.microsoft.com/office/drawing/2014/main" val="3612392892"/>
                  </a:ext>
                </a:extLst>
              </a:tr>
              <a:tr h="236826">
                <a:tc>
                  <a:txBody>
                    <a:bodyPr/>
                    <a:lstStyle/>
                    <a:p>
                      <a:pPr algn="l" fontAlgn="b"/>
                      <a:r>
                        <a:rPr lang="it-IT" sz="1600" b="0" i="0" u="none" strike="noStrike">
                          <a:solidFill>
                            <a:srgbClr val="000000"/>
                          </a:solidFill>
                          <a:effectLst/>
                          <a:latin typeface="Aptos Narrow" panose="020B0004020202020204" pitchFamily="34" charset="0"/>
                        </a:rPr>
                        <a:t>ALBANIA</a:t>
                      </a:r>
                    </a:p>
                  </a:txBody>
                  <a:tcPr marL="7620" marR="7620" marT="7620" marB="0" anchor="b"/>
                </a:tc>
                <a:tc>
                  <a:txBody>
                    <a:bodyPr/>
                    <a:lstStyle/>
                    <a:p>
                      <a:pPr algn="ctr" fontAlgn="b"/>
                      <a:r>
                        <a:rPr lang="it-IT" sz="1600" b="0" i="0" u="none" strike="noStrike">
                          <a:solidFill>
                            <a:srgbClr val="000000"/>
                          </a:solidFill>
                          <a:effectLst/>
                          <a:latin typeface="Aptos Narrow" panose="020B0004020202020204" pitchFamily="34" charset="0"/>
                        </a:rPr>
                        <a:t>1'983</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0.6%</a:t>
                      </a:r>
                    </a:p>
                  </a:txBody>
                  <a:tcPr marL="7620" marR="7620" marT="7620" marB="0" anchor="b"/>
                </a:tc>
                <a:tc>
                  <a:txBody>
                    <a:bodyPr/>
                    <a:lstStyle/>
                    <a:p>
                      <a:pPr algn="ctr" fontAlgn="b"/>
                      <a:r>
                        <a:rPr lang="it-IT" sz="1600" b="0" i="0" u="none" strike="noStrike">
                          <a:solidFill>
                            <a:srgbClr val="000000"/>
                          </a:solidFill>
                          <a:effectLst/>
                          <a:latin typeface="Aptos Narrow" panose="020B0004020202020204" pitchFamily="34" charset="0"/>
                        </a:rPr>
                        <a:t>1'363</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0.5%</a:t>
                      </a:r>
                    </a:p>
                  </a:txBody>
                  <a:tcPr marL="7620" marR="7620" marT="7620" marB="0" anchor="b"/>
                </a:tc>
                <a:extLst>
                  <a:ext uri="{0D108BD9-81ED-4DB2-BD59-A6C34878D82A}">
                    <a16:rowId xmlns:a16="http://schemas.microsoft.com/office/drawing/2014/main" val="3303428401"/>
                  </a:ext>
                </a:extLst>
              </a:tr>
              <a:tr h="236826">
                <a:tc>
                  <a:txBody>
                    <a:bodyPr/>
                    <a:lstStyle/>
                    <a:p>
                      <a:pPr algn="l" fontAlgn="b"/>
                      <a:r>
                        <a:rPr lang="it-IT" sz="1600" b="0" i="0" u="none" strike="noStrike">
                          <a:solidFill>
                            <a:srgbClr val="000000"/>
                          </a:solidFill>
                          <a:effectLst/>
                          <a:latin typeface="Aptos Narrow" panose="020B0004020202020204" pitchFamily="34" charset="0"/>
                        </a:rPr>
                        <a:t>ALTRE NAZIONALITA'</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7'600</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2.3%</a:t>
                      </a:r>
                    </a:p>
                  </a:txBody>
                  <a:tcPr marL="7620" marR="7620" marT="7620" marB="0" anchor="b"/>
                </a:tc>
                <a:tc>
                  <a:txBody>
                    <a:bodyPr/>
                    <a:lstStyle/>
                    <a:p>
                      <a:pPr algn="ctr" fontAlgn="b"/>
                      <a:r>
                        <a:rPr lang="it-IT" sz="1600" b="0" i="0" u="none" strike="noStrike">
                          <a:solidFill>
                            <a:srgbClr val="000000"/>
                          </a:solidFill>
                          <a:effectLst/>
                          <a:latin typeface="Aptos Narrow" panose="020B0004020202020204" pitchFamily="34" charset="0"/>
                        </a:rPr>
                        <a:t>9'531</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3.4%</a:t>
                      </a:r>
                    </a:p>
                  </a:txBody>
                  <a:tcPr marL="7620" marR="7620" marT="7620" marB="0" anchor="b"/>
                </a:tc>
                <a:extLst>
                  <a:ext uri="{0D108BD9-81ED-4DB2-BD59-A6C34878D82A}">
                    <a16:rowId xmlns:a16="http://schemas.microsoft.com/office/drawing/2014/main" val="537396607"/>
                  </a:ext>
                </a:extLst>
              </a:tr>
              <a:tr h="236826">
                <a:tc>
                  <a:txBody>
                    <a:bodyPr/>
                    <a:lstStyle/>
                    <a:p>
                      <a:pPr algn="l" fontAlgn="b"/>
                      <a:r>
                        <a:rPr lang="it-IT" sz="1600" b="0" i="0" u="none" strike="noStrike">
                          <a:solidFill>
                            <a:srgbClr val="000000"/>
                          </a:solidFill>
                          <a:effectLst/>
                          <a:latin typeface="Aptos Narrow" panose="020B0004020202020204" pitchFamily="34" charset="0"/>
                        </a:rPr>
                        <a:t>Totale</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336'508</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100.0%</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282'176</a:t>
                      </a:r>
                    </a:p>
                  </a:txBody>
                  <a:tcPr marL="7620" marR="7620" marT="7620" marB="0" anchor="b"/>
                </a:tc>
                <a:tc>
                  <a:txBody>
                    <a:bodyPr/>
                    <a:lstStyle/>
                    <a:p>
                      <a:pPr algn="ctr" fontAlgn="b"/>
                      <a:r>
                        <a:rPr lang="it-IT" sz="1600" b="0" i="0" u="none" strike="noStrike" dirty="0">
                          <a:solidFill>
                            <a:srgbClr val="000000"/>
                          </a:solidFill>
                          <a:effectLst/>
                          <a:latin typeface="Aptos Narrow" panose="020B0004020202020204" pitchFamily="34" charset="0"/>
                        </a:rPr>
                        <a:t>100.0%</a:t>
                      </a:r>
                    </a:p>
                  </a:txBody>
                  <a:tcPr marL="7620" marR="7620" marT="7620" marB="0" anchor="b"/>
                </a:tc>
                <a:extLst>
                  <a:ext uri="{0D108BD9-81ED-4DB2-BD59-A6C34878D82A}">
                    <a16:rowId xmlns:a16="http://schemas.microsoft.com/office/drawing/2014/main" val="188917629"/>
                  </a:ext>
                </a:extLst>
              </a:tr>
            </a:tbl>
          </a:graphicData>
        </a:graphic>
      </p:graphicFrame>
      <p:sp>
        <p:nvSpPr>
          <p:cNvPr id="8" name="CasellaDiTesto 7">
            <a:extLst>
              <a:ext uri="{FF2B5EF4-FFF2-40B4-BE49-F238E27FC236}">
                <a16:creationId xmlns:a16="http://schemas.microsoft.com/office/drawing/2014/main" id="{09894551-5806-7547-FC09-F4E707E74EC8}"/>
              </a:ext>
            </a:extLst>
          </p:cNvPr>
          <p:cNvSpPr txBox="1"/>
          <p:nvPr/>
        </p:nvSpPr>
        <p:spPr>
          <a:xfrm>
            <a:off x="3262745" y="1548964"/>
            <a:ext cx="5867400"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prstClr val="black"/>
                </a:solidFill>
                <a:effectLst/>
                <a:uLnTx/>
                <a:uFillTx/>
                <a:latin typeface="Calibri"/>
                <a:ea typeface="+mn-ea"/>
                <a:cs typeface="+mn-cs"/>
              </a:rPr>
              <a:t>Le domande di nulla osta per lavoro stagionale a favore dei lavoratori provenienti dal Bangladesh rappresentano nell’ambito del DF 2024 il 51% circa</a:t>
            </a:r>
            <a:r>
              <a:rPr lang="it-IT" dirty="0">
                <a:solidFill>
                  <a:prstClr val="black"/>
                </a:solidFill>
                <a:latin typeface="Calibri"/>
              </a:rPr>
              <a:t> (il loro peso nel DF 2023 è pari al 63%). Seguono i cittadini di origine marocchina con il 17% delle domande e gli Indiani con il 16,8%. </a:t>
            </a: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CasellaDiTesto 6">
            <a:extLst>
              <a:ext uri="{FF2B5EF4-FFF2-40B4-BE49-F238E27FC236}">
                <a16:creationId xmlns:a16="http://schemas.microsoft.com/office/drawing/2014/main" id="{61D2D8F3-865D-1D1A-9B3D-842ED35CCB21}"/>
              </a:ext>
            </a:extLst>
          </p:cNvPr>
          <p:cNvSpPr txBox="1"/>
          <p:nvPr/>
        </p:nvSpPr>
        <p:spPr>
          <a:xfrm>
            <a:off x="6420567" y="3641845"/>
            <a:ext cx="2614049"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a:ln>
                  <a:noFill/>
                </a:ln>
                <a:solidFill>
                  <a:prstClr val="black"/>
                </a:solidFill>
                <a:effectLst/>
                <a:uLnTx/>
                <a:uFillTx/>
                <a:latin typeface="Calibri"/>
                <a:ea typeface="+mn-ea"/>
                <a:cs typeface="+mn-cs"/>
              </a:rPr>
              <a:t>Fonte: Dati Ministero dell’interno aprile 2024</a:t>
            </a:r>
          </a:p>
        </p:txBody>
      </p:sp>
      <p:graphicFrame>
        <p:nvGraphicFramePr>
          <p:cNvPr id="4" name="Grafico 3">
            <a:extLst>
              <a:ext uri="{FF2B5EF4-FFF2-40B4-BE49-F238E27FC236}">
                <a16:creationId xmlns:a16="http://schemas.microsoft.com/office/drawing/2014/main" id="{9A888C54-0E1B-40E9-B600-C799295C966A}"/>
              </a:ext>
            </a:extLst>
          </p:cNvPr>
          <p:cNvGraphicFramePr>
            <a:graphicFrameLocks/>
          </p:cNvGraphicFramePr>
          <p:nvPr>
            <p:extLst>
              <p:ext uri="{D42A27DB-BD31-4B8C-83A1-F6EECF244321}">
                <p14:modId xmlns:p14="http://schemas.microsoft.com/office/powerpoint/2010/main" val="2888600501"/>
              </p:ext>
            </p:extLst>
          </p:nvPr>
        </p:nvGraphicFramePr>
        <p:xfrm>
          <a:off x="-29445" y="1374141"/>
          <a:ext cx="3345180" cy="24078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93993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6470" y="381000"/>
            <a:ext cx="8751060" cy="369332"/>
          </a:xfrm>
          <a:prstGeom prst="rect">
            <a:avLst/>
          </a:prstGeom>
        </p:spPr>
        <p:txBody>
          <a:bodyPr vert="horz" wrap="square" lIns="0" tIns="0" rIns="0" bIns="0" rtlCol="0">
            <a:spAutoFit/>
          </a:bodyPr>
          <a:lstStyle/>
          <a:p>
            <a:pPr marL="12700">
              <a:lnSpc>
                <a:spcPct val="100000"/>
              </a:lnSpc>
            </a:pPr>
            <a:r>
              <a:rPr lang="it-IT" sz="2400" b="1" dirty="0">
                <a:effectLst/>
                <a:latin typeface="Titillium"/>
                <a:ea typeface="Times New Roman" panose="02020603050405020304" pitchFamily="18" charset="0"/>
              </a:rPr>
              <a:t>Programmazione dei flussi d’ingresso in Italia dei lavoratori stranieri </a:t>
            </a:r>
            <a:endParaRPr sz="2400" spc="15" dirty="0">
              <a:latin typeface="Titillium"/>
            </a:endParaRPr>
          </a:p>
        </p:txBody>
      </p:sp>
      <p:sp>
        <p:nvSpPr>
          <p:cNvPr id="6" name="CasellaDiTesto 5">
            <a:extLst>
              <a:ext uri="{FF2B5EF4-FFF2-40B4-BE49-F238E27FC236}">
                <a16:creationId xmlns:a16="http://schemas.microsoft.com/office/drawing/2014/main" id="{ABE7CC6E-F496-A3F1-3E36-3FA0B9FB0CEC}"/>
              </a:ext>
            </a:extLst>
          </p:cNvPr>
          <p:cNvSpPr txBox="1"/>
          <p:nvPr/>
        </p:nvSpPr>
        <p:spPr>
          <a:xfrm>
            <a:off x="234462" y="3048000"/>
            <a:ext cx="8915400" cy="1077218"/>
          </a:xfrm>
          <a:prstGeom prst="rect">
            <a:avLst/>
          </a:prstGeom>
          <a:solidFill>
            <a:schemeClr val="accent1">
              <a:lumMod val="75000"/>
            </a:schemeClr>
          </a:solidFill>
        </p:spPr>
        <p:txBody>
          <a:bodyPr wrap="square">
            <a:spAutoFit/>
          </a:bodyPr>
          <a:lstStyle/>
          <a:p>
            <a:r>
              <a:rPr lang="it-IT" sz="3200" b="1" dirty="0">
                <a:solidFill>
                  <a:schemeClr val="bg1"/>
                </a:solidFill>
                <a:latin typeface="Titillium"/>
              </a:rPr>
              <a:t>Anno </a:t>
            </a:r>
            <a:r>
              <a:rPr lang="it-IT" sz="3200" b="1" dirty="0">
                <a:solidFill>
                  <a:srgbClr val="FF0000"/>
                </a:solidFill>
                <a:latin typeface="Titillium"/>
              </a:rPr>
              <a:t>2022</a:t>
            </a:r>
            <a:r>
              <a:rPr lang="it-IT" sz="3200" b="1" dirty="0">
                <a:solidFill>
                  <a:schemeClr val="bg1"/>
                </a:solidFill>
                <a:latin typeface="Titillium"/>
              </a:rPr>
              <a:t> – Analisi nullaosta rilasciati, visti di ingresso e contratti di lavoro.</a:t>
            </a:r>
            <a:endParaRPr lang="it-IT" sz="3200" b="1" u="none" strike="noStrike" dirty="0">
              <a:solidFill>
                <a:schemeClr val="bg1"/>
              </a:solidFill>
              <a:effectLst/>
            </a:endParaRPr>
          </a:p>
        </p:txBody>
      </p:sp>
    </p:spTree>
    <p:extLst>
      <p:ext uri="{BB962C8B-B14F-4D97-AF65-F5344CB8AC3E}">
        <p14:creationId xmlns:p14="http://schemas.microsoft.com/office/powerpoint/2010/main" val="20969362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 y="152400"/>
            <a:ext cx="8751060" cy="369332"/>
          </a:xfrm>
          <a:prstGeom prst="rect">
            <a:avLst/>
          </a:prstGeom>
        </p:spPr>
        <p:txBody>
          <a:bodyPr vert="horz" wrap="square" lIns="0" tIns="0" rIns="0" bIns="0" rtlCol="0">
            <a:spAutoFit/>
          </a:bodyPr>
          <a:lstStyle/>
          <a:p>
            <a:pPr marL="12700">
              <a:lnSpc>
                <a:spcPct val="100000"/>
              </a:lnSpc>
            </a:pPr>
            <a:r>
              <a:rPr lang="it-IT" sz="2400" b="1" dirty="0">
                <a:effectLst/>
                <a:latin typeface="Titillium"/>
                <a:ea typeface="Times New Roman" panose="02020603050405020304" pitchFamily="18" charset="0"/>
              </a:rPr>
              <a:t>Programmazione dei flussi d’ingresso in Italia dei lavoratori stranieri </a:t>
            </a:r>
            <a:endParaRPr sz="2400" spc="15" dirty="0">
              <a:latin typeface="Titillium"/>
            </a:endParaRPr>
          </a:p>
        </p:txBody>
      </p:sp>
      <p:sp>
        <p:nvSpPr>
          <p:cNvPr id="6" name="CasellaDiTesto 5">
            <a:extLst>
              <a:ext uri="{FF2B5EF4-FFF2-40B4-BE49-F238E27FC236}">
                <a16:creationId xmlns:a16="http://schemas.microsoft.com/office/drawing/2014/main" id="{ABE7CC6E-F496-A3F1-3E36-3FA0B9FB0CEC}"/>
              </a:ext>
            </a:extLst>
          </p:cNvPr>
          <p:cNvSpPr txBox="1"/>
          <p:nvPr/>
        </p:nvSpPr>
        <p:spPr>
          <a:xfrm>
            <a:off x="-31820" y="509404"/>
            <a:ext cx="8915400" cy="830997"/>
          </a:xfrm>
          <a:prstGeom prst="rect">
            <a:avLst/>
          </a:prstGeom>
          <a:noFill/>
        </p:spPr>
        <p:txBody>
          <a:bodyPr wrap="square">
            <a:spAutoFit/>
          </a:bodyPr>
          <a:lstStyle/>
          <a:p>
            <a:r>
              <a:rPr lang="it-IT" sz="2400" b="1" dirty="0">
                <a:solidFill>
                  <a:schemeClr val="bg1"/>
                </a:solidFill>
                <a:latin typeface="Titillium"/>
              </a:rPr>
              <a:t>Anno </a:t>
            </a:r>
            <a:r>
              <a:rPr lang="it-IT" sz="2400" b="1" dirty="0">
                <a:solidFill>
                  <a:srgbClr val="FF0000"/>
                </a:solidFill>
                <a:latin typeface="Titillium"/>
              </a:rPr>
              <a:t>2022</a:t>
            </a:r>
            <a:r>
              <a:rPr lang="it-IT" sz="2400" b="1" dirty="0">
                <a:solidFill>
                  <a:schemeClr val="bg1"/>
                </a:solidFill>
                <a:latin typeface="Titillium"/>
              </a:rPr>
              <a:t> – Analisi nullaosta rilasciati, visti di ingresso e contratti di lavoro.</a:t>
            </a:r>
            <a:endParaRPr lang="it-IT" sz="2400" b="1" u="none" strike="noStrike" dirty="0">
              <a:solidFill>
                <a:schemeClr val="bg1"/>
              </a:solidFill>
              <a:effectLst/>
            </a:endParaRPr>
          </a:p>
        </p:txBody>
      </p:sp>
      <p:graphicFrame>
        <p:nvGraphicFramePr>
          <p:cNvPr id="4" name="Tabella 3">
            <a:extLst>
              <a:ext uri="{FF2B5EF4-FFF2-40B4-BE49-F238E27FC236}">
                <a16:creationId xmlns:a16="http://schemas.microsoft.com/office/drawing/2014/main" id="{B063A62B-88FC-E8CE-06BA-57CC5EB59C7A}"/>
              </a:ext>
            </a:extLst>
          </p:cNvPr>
          <p:cNvGraphicFramePr>
            <a:graphicFrameLocks noGrp="1"/>
          </p:cNvGraphicFramePr>
          <p:nvPr>
            <p:extLst>
              <p:ext uri="{D42A27DB-BD31-4B8C-83A1-F6EECF244321}">
                <p14:modId xmlns:p14="http://schemas.microsoft.com/office/powerpoint/2010/main" val="2607401531"/>
              </p:ext>
            </p:extLst>
          </p:nvPr>
        </p:nvGraphicFramePr>
        <p:xfrm>
          <a:off x="145369" y="1487426"/>
          <a:ext cx="8801100" cy="1539240"/>
        </p:xfrm>
        <a:graphic>
          <a:graphicData uri="http://schemas.openxmlformats.org/drawingml/2006/table">
            <a:tbl>
              <a:tblPr>
                <a:tableStyleId>{22838BEF-8BB2-4498-84A7-C5851F593DF1}</a:tableStyleId>
              </a:tblPr>
              <a:tblGrid>
                <a:gridCol w="5189556">
                  <a:extLst>
                    <a:ext uri="{9D8B030D-6E8A-4147-A177-3AD203B41FA5}">
                      <a16:colId xmlns:a16="http://schemas.microsoft.com/office/drawing/2014/main" val="3184350656"/>
                    </a:ext>
                  </a:extLst>
                </a:gridCol>
                <a:gridCol w="1203848">
                  <a:extLst>
                    <a:ext uri="{9D8B030D-6E8A-4147-A177-3AD203B41FA5}">
                      <a16:colId xmlns:a16="http://schemas.microsoft.com/office/drawing/2014/main" val="3667985043"/>
                    </a:ext>
                  </a:extLst>
                </a:gridCol>
                <a:gridCol w="1203848">
                  <a:extLst>
                    <a:ext uri="{9D8B030D-6E8A-4147-A177-3AD203B41FA5}">
                      <a16:colId xmlns:a16="http://schemas.microsoft.com/office/drawing/2014/main" val="1557083058"/>
                    </a:ext>
                  </a:extLst>
                </a:gridCol>
                <a:gridCol w="1203848">
                  <a:extLst>
                    <a:ext uri="{9D8B030D-6E8A-4147-A177-3AD203B41FA5}">
                      <a16:colId xmlns:a16="http://schemas.microsoft.com/office/drawing/2014/main" val="688729719"/>
                    </a:ext>
                  </a:extLst>
                </a:gridCol>
              </a:tblGrid>
              <a:tr h="190500">
                <a:tc>
                  <a:txBody>
                    <a:bodyPr/>
                    <a:lstStyle/>
                    <a:p>
                      <a:pPr algn="l" fontAlgn="ctr"/>
                      <a:r>
                        <a:rPr lang="it-IT" sz="1400" u="none" strike="noStrike" dirty="0">
                          <a:effectLst/>
                        </a:rPr>
                        <a:t>Indicatore</a:t>
                      </a:r>
                      <a:endParaRPr lang="it-IT"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it-IT" sz="1400" u="none" strike="noStrike" dirty="0">
                          <a:effectLst/>
                        </a:rPr>
                        <a:t>Stagionale settore agricolo</a:t>
                      </a:r>
                      <a:endParaRPr lang="it-IT"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it-IT" sz="1400" u="none" strike="noStrike" dirty="0">
                          <a:effectLst/>
                        </a:rPr>
                        <a:t>Stagionali settore turismo</a:t>
                      </a:r>
                      <a:endParaRPr lang="it-IT"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it-IT" sz="1400" u="none" strike="noStrike" dirty="0">
                          <a:effectLst/>
                        </a:rPr>
                        <a:t>Non stagionali</a:t>
                      </a:r>
                      <a:endParaRPr lang="it-IT"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904235334"/>
                  </a:ext>
                </a:extLst>
              </a:tr>
              <a:tr h="190500">
                <a:tc>
                  <a:txBody>
                    <a:bodyPr/>
                    <a:lstStyle/>
                    <a:p>
                      <a:pPr algn="l" fontAlgn="ctr"/>
                      <a:r>
                        <a:rPr lang="it-IT" sz="1400" u="none" strike="noStrike">
                          <a:effectLst/>
                        </a:rPr>
                        <a:t>Nulla osta rilasciati</a:t>
                      </a:r>
                      <a:endParaRPr lang="it-IT"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it-IT" sz="1400" u="none" strike="noStrike" dirty="0">
                          <a:effectLst/>
                        </a:rPr>
                        <a:t>68'689</a:t>
                      </a:r>
                      <a:endParaRPr lang="it-IT"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it-IT" sz="1400" u="none" strike="noStrike">
                          <a:effectLst/>
                        </a:rPr>
                        <a:t>5'200</a:t>
                      </a:r>
                      <a:endParaRPr lang="it-IT" sz="14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it-IT" sz="1400" u="none" strike="noStrike" dirty="0">
                          <a:effectLst/>
                        </a:rPr>
                        <a:t>31'526</a:t>
                      </a:r>
                      <a:endParaRPr lang="it-IT"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157239306"/>
                  </a:ext>
                </a:extLst>
              </a:tr>
              <a:tr h="190500">
                <a:tc>
                  <a:txBody>
                    <a:bodyPr/>
                    <a:lstStyle/>
                    <a:p>
                      <a:pPr algn="l" fontAlgn="ctr"/>
                      <a:r>
                        <a:rPr lang="it-IT" sz="1400" u="none" strike="noStrike">
                          <a:effectLst/>
                        </a:rPr>
                        <a:t>Visti di ingresso rilasciati</a:t>
                      </a:r>
                      <a:endParaRPr lang="it-IT"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it-IT" sz="1400" u="none" strike="noStrike" dirty="0">
                          <a:effectLst/>
                        </a:rPr>
                        <a:t>34'482</a:t>
                      </a:r>
                      <a:endParaRPr lang="it-IT"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it-IT" sz="1400" u="none" strike="noStrike">
                          <a:effectLst/>
                        </a:rPr>
                        <a:t>2'561</a:t>
                      </a:r>
                      <a:endParaRPr lang="it-IT" sz="14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it-IT" sz="1400" u="none" strike="noStrike" dirty="0">
                          <a:effectLst/>
                        </a:rPr>
                        <a:t>17'073</a:t>
                      </a:r>
                      <a:endParaRPr lang="it-IT"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63973839"/>
                  </a:ext>
                </a:extLst>
              </a:tr>
              <a:tr h="190500">
                <a:tc>
                  <a:txBody>
                    <a:bodyPr/>
                    <a:lstStyle/>
                    <a:p>
                      <a:pPr algn="l" fontAlgn="ctr"/>
                      <a:r>
                        <a:rPr lang="it-IT" sz="1400" u="none" strike="noStrike">
                          <a:effectLst/>
                        </a:rPr>
                        <a:t>Cittadini con contratti di lavoro attivati</a:t>
                      </a:r>
                      <a:endParaRPr lang="it-IT" sz="1400" b="0" i="0" u="none" strike="noStrike">
                        <a:solidFill>
                          <a:srgbClr val="000000"/>
                        </a:solidFill>
                        <a:effectLst/>
                        <a:latin typeface="Aptos Narrow" panose="020B0004020202020204" pitchFamily="34" charset="0"/>
                      </a:endParaRPr>
                    </a:p>
                  </a:txBody>
                  <a:tcPr marL="7620" marR="7620" marT="7620" marB="0" anchor="ctr"/>
                </a:tc>
                <a:tc>
                  <a:txBody>
                    <a:bodyPr/>
                    <a:lstStyle/>
                    <a:p>
                      <a:pPr algn="ctr" fontAlgn="ctr"/>
                      <a:r>
                        <a:rPr lang="it-IT" sz="1400" u="none" strike="noStrike">
                          <a:effectLst/>
                        </a:rPr>
                        <a:t>10'836</a:t>
                      </a:r>
                      <a:endParaRPr lang="it-IT" sz="14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it-IT" sz="1400" u="none" strike="noStrike">
                          <a:effectLst/>
                        </a:rPr>
                        <a:t>1508</a:t>
                      </a:r>
                      <a:endParaRPr lang="it-IT" sz="14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it-IT" sz="1400" u="none" strike="noStrike" dirty="0">
                          <a:effectLst/>
                        </a:rPr>
                        <a:t>4'206</a:t>
                      </a:r>
                      <a:endParaRPr lang="it-IT"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958347356"/>
                  </a:ext>
                </a:extLst>
              </a:tr>
              <a:tr h="190500">
                <a:tc>
                  <a:txBody>
                    <a:bodyPr/>
                    <a:lstStyle/>
                    <a:p>
                      <a:pPr algn="l" fontAlgn="ctr"/>
                      <a:r>
                        <a:rPr lang="it-IT" sz="1400" u="none" strike="noStrike">
                          <a:effectLst/>
                        </a:rPr>
                        <a:t>Incidenza % dei visti di ingresso rispetto ai nulla osta rilasciati</a:t>
                      </a:r>
                      <a:endParaRPr lang="it-IT" sz="14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it-IT" sz="1400" u="none" strike="noStrike">
                          <a:effectLst/>
                        </a:rPr>
                        <a:t>50.20%</a:t>
                      </a:r>
                      <a:endParaRPr lang="it-IT" sz="14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it-IT" sz="1400" u="none" strike="noStrike">
                          <a:effectLst/>
                        </a:rPr>
                        <a:t>49.30%</a:t>
                      </a:r>
                      <a:endParaRPr lang="it-IT" sz="14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it-IT" sz="1400" u="none" strike="noStrike" dirty="0">
                          <a:effectLst/>
                        </a:rPr>
                        <a:t>54.20%</a:t>
                      </a:r>
                      <a:endParaRPr lang="it-IT"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4168001007"/>
                  </a:ext>
                </a:extLst>
              </a:tr>
              <a:tr h="190500">
                <a:tc>
                  <a:txBody>
                    <a:bodyPr/>
                    <a:lstStyle/>
                    <a:p>
                      <a:pPr algn="l" fontAlgn="ctr"/>
                      <a:r>
                        <a:rPr lang="it-IT" sz="1400" u="none" strike="noStrike">
                          <a:effectLst/>
                        </a:rPr>
                        <a:t>Incidenza % contratti di lavoro attivati  rispetto ai visti di ingresso</a:t>
                      </a:r>
                      <a:endParaRPr lang="it-IT" sz="14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it-IT" sz="1400" u="none" strike="noStrike">
                          <a:effectLst/>
                        </a:rPr>
                        <a:t>31.40%</a:t>
                      </a:r>
                      <a:endParaRPr lang="it-IT" sz="14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it-IT" sz="1400" u="none" strike="noStrike">
                          <a:effectLst/>
                        </a:rPr>
                        <a:t>58.90%</a:t>
                      </a:r>
                      <a:endParaRPr lang="it-IT" sz="14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it-IT" sz="1400" u="none" strike="noStrike" dirty="0">
                          <a:effectLst/>
                        </a:rPr>
                        <a:t>24.60%</a:t>
                      </a:r>
                      <a:endParaRPr lang="it-IT"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876582928"/>
                  </a:ext>
                </a:extLst>
              </a:tr>
            </a:tbl>
          </a:graphicData>
        </a:graphic>
      </p:graphicFrame>
      <p:sp>
        <p:nvSpPr>
          <p:cNvPr id="10" name="CasellaDiTesto 9">
            <a:extLst>
              <a:ext uri="{FF2B5EF4-FFF2-40B4-BE49-F238E27FC236}">
                <a16:creationId xmlns:a16="http://schemas.microsoft.com/office/drawing/2014/main" id="{63DD5EB8-DBBB-2503-4868-E68E26A05EEF}"/>
              </a:ext>
            </a:extLst>
          </p:cNvPr>
          <p:cNvSpPr txBox="1"/>
          <p:nvPr/>
        </p:nvSpPr>
        <p:spPr>
          <a:xfrm>
            <a:off x="6339847" y="3733865"/>
            <a:ext cx="2487413" cy="369332"/>
          </a:xfrm>
          <a:prstGeom prst="rect">
            <a:avLst/>
          </a:prstGeom>
          <a:noFill/>
        </p:spPr>
        <p:txBody>
          <a:bodyPr wrap="square" rtlCol="0">
            <a:spAutoFit/>
          </a:bodyPr>
          <a:lstStyle/>
          <a:p>
            <a:r>
              <a:rPr lang="it-IT" dirty="0"/>
              <a:t>Lavoro non stagionale</a:t>
            </a:r>
          </a:p>
        </p:txBody>
      </p:sp>
      <p:sp>
        <p:nvSpPr>
          <p:cNvPr id="11" name="CasellaDiTesto 10">
            <a:extLst>
              <a:ext uri="{FF2B5EF4-FFF2-40B4-BE49-F238E27FC236}">
                <a16:creationId xmlns:a16="http://schemas.microsoft.com/office/drawing/2014/main" id="{0DFEEFA5-438A-790F-A6AC-E90811E74A60}"/>
              </a:ext>
            </a:extLst>
          </p:cNvPr>
          <p:cNvSpPr txBox="1"/>
          <p:nvPr/>
        </p:nvSpPr>
        <p:spPr>
          <a:xfrm>
            <a:off x="114300" y="3320715"/>
            <a:ext cx="8781435" cy="369332"/>
          </a:xfrm>
          <a:prstGeom prst="rect">
            <a:avLst/>
          </a:prstGeom>
          <a:solidFill>
            <a:schemeClr val="accent5">
              <a:lumMod val="20000"/>
              <a:lumOff val="80000"/>
            </a:schemeClr>
          </a:solidFill>
          <a:ln>
            <a:solidFill>
              <a:schemeClr val="tx1"/>
            </a:solidFill>
            <a:prstDash val="sysDot"/>
          </a:ln>
        </p:spPr>
        <p:txBody>
          <a:bodyPr wrap="square" rtlCol="0">
            <a:spAutoFit/>
          </a:bodyPr>
          <a:lstStyle/>
          <a:p>
            <a:pPr algn="ctr"/>
            <a:r>
              <a:rPr lang="it-IT" dirty="0"/>
              <a:t>Incidenza % contratti di lavoro attivati rispetto ai visti di ingresso rilasciati</a:t>
            </a:r>
          </a:p>
        </p:txBody>
      </p:sp>
      <p:graphicFrame>
        <p:nvGraphicFramePr>
          <p:cNvPr id="12" name="Grafico 11">
            <a:extLst>
              <a:ext uri="{FF2B5EF4-FFF2-40B4-BE49-F238E27FC236}">
                <a16:creationId xmlns:a16="http://schemas.microsoft.com/office/drawing/2014/main" id="{BFA959E8-D5A4-9DAB-CD06-4B14B14D8464}"/>
              </a:ext>
            </a:extLst>
          </p:cNvPr>
          <p:cNvGraphicFramePr>
            <a:graphicFrameLocks/>
          </p:cNvGraphicFramePr>
          <p:nvPr>
            <p:extLst>
              <p:ext uri="{D42A27DB-BD31-4B8C-83A1-F6EECF244321}">
                <p14:modId xmlns:p14="http://schemas.microsoft.com/office/powerpoint/2010/main" val="3924137591"/>
              </p:ext>
            </p:extLst>
          </p:nvPr>
        </p:nvGraphicFramePr>
        <p:xfrm>
          <a:off x="182065" y="3984096"/>
          <a:ext cx="314706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Grafico 12">
            <a:extLst>
              <a:ext uri="{FF2B5EF4-FFF2-40B4-BE49-F238E27FC236}">
                <a16:creationId xmlns:a16="http://schemas.microsoft.com/office/drawing/2014/main" id="{6A13B896-9155-4470-9A21-2B7B4A1C92A7}"/>
              </a:ext>
            </a:extLst>
          </p:cNvPr>
          <p:cNvGraphicFramePr>
            <a:graphicFrameLocks/>
          </p:cNvGraphicFramePr>
          <p:nvPr>
            <p:extLst>
              <p:ext uri="{D42A27DB-BD31-4B8C-83A1-F6EECF244321}">
                <p14:modId xmlns:p14="http://schemas.microsoft.com/office/powerpoint/2010/main" val="131541002"/>
              </p:ext>
            </p:extLst>
          </p:nvPr>
        </p:nvGraphicFramePr>
        <p:xfrm>
          <a:off x="3187916" y="3984096"/>
          <a:ext cx="314706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4" name="CasellaDiTesto 13">
            <a:extLst>
              <a:ext uri="{FF2B5EF4-FFF2-40B4-BE49-F238E27FC236}">
                <a16:creationId xmlns:a16="http://schemas.microsoft.com/office/drawing/2014/main" id="{3268CD2F-E52A-5B8D-AD85-74986E9A00A0}"/>
              </a:ext>
            </a:extLst>
          </p:cNvPr>
          <p:cNvSpPr txBox="1"/>
          <p:nvPr/>
        </p:nvSpPr>
        <p:spPr>
          <a:xfrm>
            <a:off x="499598" y="3733865"/>
            <a:ext cx="3081802" cy="369332"/>
          </a:xfrm>
          <a:prstGeom prst="rect">
            <a:avLst/>
          </a:prstGeom>
          <a:noFill/>
        </p:spPr>
        <p:txBody>
          <a:bodyPr wrap="square" rtlCol="0">
            <a:spAutoFit/>
          </a:bodyPr>
          <a:lstStyle/>
          <a:p>
            <a:r>
              <a:rPr lang="it-IT" dirty="0"/>
              <a:t>Stagionale settore agricolo</a:t>
            </a:r>
          </a:p>
        </p:txBody>
      </p:sp>
      <p:sp>
        <p:nvSpPr>
          <p:cNvPr id="15" name="CasellaDiTesto 14">
            <a:extLst>
              <a:ext uri="{FF2B5EF4-FFF2-40B4-BE49-F238E27FC236}">
                <a16:creationId xmlns:a16="http://schemas.microsoft.com/office/drawing/2014/main" id="{02C632B4-3AA0-2C4B-747B-9C3F83F532F0}"/>
              </a:ext>
            </a:extLst>
          </p:cNvPr>
          <p:cNvSpPr txBox="1"/>
          <p:nvPr/>
        </p:nvSpPr>
        <p:spPr>
          <a:xfrm>
            <a:off x="3519099" y="3745729"/>
            <a:ext cx="3081802" cy="369332"/>
          </a:xfrm>
          <a:prstGeom prst="rect">
            <a:avLst/>
          </a:prstGeom>
          <a:noFill/>
        </p:spPr>
        <p:txBody>
          <a:bodyPr wrap="square" rtlCol="0">
            <a:spAutoFit/>
          </a:bodyPr>
          <a:lstStyle/>
          <a:p>
            <a:r>
              <a:rPr lang="it-IT" dirty="0"/>
              <a:t>Stagionale settore turistico</a:t>
            </a:r>
          </a:p>
        </p:txBody>
      </p:sp>
      <p:graphicFrame>
        <p:nvGraphicFramePr>
          <p:cNvPr id="16" name="Grafico 15">
            <a:extLst>
              <a:ext uri="{FF2B5EF4-FFF2-40B4-BE49-F238E27FC236}">
                <a16:creationId xmlns:a16="http://schemas.microsoft.com/office/drawing/2014/main" id="{B7CFF4A8-1EB9-43E3-87CC-03403C05979B}"/>
              </a:ext>
            </a:extLst>
          </p:cNvPr>
          <p:cNvGraphicFramePr>
            <a:graphicFrameLocks/>
          </p:cNvGraphicFramePr>
          <p:nvPr>
            <p:extLst>
              <p:ext uri="{D42A27DB-BD31-4B8C-83A1-F6EECF244321}">
                <p14:modId xmlns:p14="http://schemas.microsoft.com/office/powerpoint/2010/main" val="624042893"/>
              </p:ext>
            </p:extLst>
          </p:nvPr>
        </p:nvGraphicFramePr>
        <p:xfrm>
          <a:off x="5874626" y="3984096"/>
          <a:ext cx="314706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270265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 y="152400"/>
            <a:ext cx="8751060" cy="369332"/>
          </a:xfrm>
          <a:prstGeom prst="rect">
            <a:avLst/>
          </a:prstGeom>
        </p:spPr>
        <p:txBody>
          <a:bodyPr vert="horz" wrap="square" lIns="0" tIns="0" rIns="0" bIns="0" rtlCol="0">
            <a:spAutoFit/>
          </a:bodyPr>
          <a:lstStyle/>
          <a:p>
            <a:pPr marL="12700">
              <a:lnSpc>
                <a:spcPct val="100000"/>
              </a:lnSpc>
            </a:pPr>
            <a:r>
              <a:rPr lang="it-IT" sz="2400" b="1" dirty="0">
                <a:effectLst/>
                <a:latin typeface="Titillium"/>
                <a:ea typeface="Times New Roman" panose="02020603050405020304" pitchFamily="18" charset="0"/>
              </a:rPr>
              <a:t>Programmazione dei flussi d’ingresso in Italia dei lavoratori stranieri </a:t>
            </a:r>
            <a:endParaRPr sz="2400" spc="15" dirty="0">
              <a:latin typeface="Titillium"/>
            </a:endParaRPr>
          </a:p>
        </p:txBody>
      </p:sp>
      <p:sp>
        <p:nvSpPr>
          <p:cNvPr id="6" name="CasellaDiTesto 5">
            <a:extLst>
              <a:ext uri="{FF2B5EF4-FFF2-40B4-BE49-F238E27FC236}">
                <a16:creationId xmlns:a16="http://schemas.microsoft.com/office/drawing/2014/main" id="{ABE7CC6E-F496-A3F1-3E36-3FA0B9FB0CEC}"/>
              </a:ext>
            </a:extLst>
          </p:cNvPr>
          <p:cNvSpPr txBox="1"/>
          <p:nvPr/>
        </p:nvSpPr>
        <p:spPr>
          <a:xfrm>
            <a:off x="234462" y="3048000"/>
            <a:ext cx="8915400" cy="1569660"/>
          </a:xfrm>
          <a:prstGeom prst="rect">
            <a:avLst/>
          </a:prstGeom>
          <a:solidFill>
            <a:schemeClr val="accent1">
              <a:lumMod val="75000"/>
            </a:schemeClr>
          </a:solidFill>
        </p:spPr>
        <p:txBody>
          <a:bodyPr wrap="square">
            <a:spAutoFit/>
          </a:bodyPr>
          <a:lstStyle/>
          <a:p>
            <a:r>
              <a:rPr lang="it-IT" sz="3200" b="1" dirty="0">
                <a:solidFill>
                  <a:schemeClr val="bg1"/>
                </a:solidFill>
              </a:rPr>
              <a:t>D</a:t>
            </a:r>
            <a:r>
              <a:rPr lang="it-IT" sz="3200" b="1" u="none" strike="noStrike" dirty="0">
                <a:solidFill>
                  <a:schemeClr val="bg1"/>
                </a:solidFill>
                <a:effectLst/>
              </a:rPr>
              <a:t>ecreto triennale 2023-2025 (art. 1 L. 50/2023, conversione del D.L. 20/2023 ) </a:t>
            </a:r>
            <a:r>
              <a:rPr lang="it-IT" sz="3200" b="1" u="none" strike="noStrike" dirty="0">
                <a:solidFill>
                  <a:srgbClr val="FF0000"/>
                </a:solidFill>
                <a:effectLst/>
              </a:rPr>
              <a:t>Fabbisogni espressi dalle parti sociali</a:t>
            </a:r>
            <a:endParaRPr lang="it-IT" sz="3200" b="1" dirty="0">
              <a:solidFill>
                <a:srgbClr val="FF0000"/>
              </a:solidFill>
              <a:latin typeface="Titillium"/>
            </a:endParaRPr>
          </a:p>
        </p:txBody>
      </p:sp>
    </p:spTree>
    <p:extLst>
      <p:ext uri="{BB962C8B-B14F-4D97-AF65-F5344CB8AC3E}">
        <p14:creationId xmlns:p14="http://schemas.microsoft.com/office/powerpoint/2010/main" val="3003069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6152" y="88929"/>
            <a:ext cx="8751060" cy="369332"/>
          </a:xfrm>
          <a:prstGeom prst="rect">
            <a:avLst/>
          </a:prstGeom>
        </p:spPr>
        <p:txBody>
          <a:bodyPr vert="horz" wrap="square" lIns="0" tIns="0" rIns="0" bIns="0" rtlCol="0">
            <a:spAutoFit/>
          </a:bodyPr>
          <a:lstStyle/>
          <a:p>
            <a:pPr marL="12700">
              <a:lnSpc>
                <a:spcPct val="100000"/>
              </a:lnSpc>
            </a:pPr>
            <a:r>
              <a:rPr lang="it-IT" sz="2400" b="1" dirty="0">
                <a:effectLst/>
                <a:latin typeface="Titillium"/>
                <a:ea typeface="Times New Roman" panose="02020603050405020304" pitchFamily="18" charset="0"/>
              </a:rPr>
              <a:t>Programmazione dei flussi d’ingresso in Italia dei lavoratori stranieri </a:t>
            </a:r>
            <a:endParaRPr sz="2400" spc="15" dirty="0">
              <a:latin typeface="Titillium"/>
            </a:endParaRPr>
          </a:p>
        </p:txBody>
      </p:sp>
      <p:sp>
        <p:nvSpPr>
          <p:cNvPr id="6" name="CasellaDiTesto 5">
            <a:extLst>
              <a:ext uri="{FF2B5EF4-FFF2-40B4-BE49-F238E27FC236}">
                <a16:creationId xmlns:a16="http://schemas.microsoft.com/office/drawing/2014/main" id="{ABE7CC6E-F496-A3F1-3E36-3FA0B9FB0CEC}"/>
              </a:ext>
            </a:extLst>
          </p:cNvPr>
          <p:cNvSpPr txBox="1"/>
          <p:nvPr/>
        </p:nvSpPr>
        <p:spPr>
          <a:xfrm>
            <a:off x="42705" y="440102"/>
            <a:ext cx="9296400" cy="954107"/>
          </a:xfrm>
          <a:prstGeom prst="rect">
            <a:avLst/>
          </a:prstGeom>
          <a:noFill/>
        </p:spPr>
        <p:txBody>
          <a:bodyPr wrap="square">
            <a:spAutoFit/>
          </a:bodyPr>
          <a:lstStyle/>
          <a:p>
            <a:r>
              <a:rPr lang="it-IT" sz="2800" b="1" u="none" strike="noStrike" dirty="0">
                <a:solidFill>
                  <a:schemeClr val="bg1"/>
                </a:solidFill>
                <a:effectLst/>
              </a:rPr>
              <a:t>Fabbisogno parti sociali decreto triennale 2023-2025 (art.1 L. 50/2023) – </a:t>
            </a:r>
            <a:r>
              <a:rPr lang="it-IT" sz="2800" b="1" u="none" strike="noStrike" dirty="0">
                <a:solidFill>
                  <a:srgbClr val="FF0000"/>
                </a:solidFill>
                <a:effectLst/>
              </a:rPr>
              <a:t>Lavoro non stagionale</a:t>
            </a:r>
            <a:endParaRPr lang="it-IT" sz="2800" b="1" dirty="0">
              <a:solidFill>
                <a:srgbClr val="FF0000"/>
              </a:solidFill>
              <a:latin typeface="Titillium"/>
            </a:endParaRPr>
          </a:p>
        </p:txBody>
      </p:sp>
      <p:graphicFrame>
        <p:nvGraphicFramePr>
          <p:cNvPr id="10" name="Tabella 9">
            <a:extLst>
              <a:ext uri="{FF2B5EF4-FFF2-40B4-BE49-F238E27FC236}">
                <a16:creationId xmlns:a16="http://schemas.microsoft.com/office/drawing/2014/main" id="{56F53EEE-24DF-59FC-E202-AA4722EF872E}"/>
              </a:ext>
            </a:extLst>
          </p:cNvPr>
          <p:cNvGraphicFramePr>
            <a:graphicFrameLocks noGrp="1"/>
          </p:cNvGraphicFramePr>
          <p:nvPr>
            <p:extLst>
              <p:ext uri="{D42A27DB-BD31-4B8C-83A1-F6EECF244321}">
                <p14:modId xmlns:p14="http://schemas.microsoft.com/office/powerpoint/2010/main" val="457610582"/>
              </p:ext>
            </p:extLst>
          </p:nvPr>
        </p:nvGraphicFramePr>
        <p:xfrm>
          <a:off x="104252" y="1394208"/>
          <a:ext cx="8811148" cy="3873714"/>
        </p:xfrm>
        <a:graphic>
          <a:graphicData uri="http://schemas.openxmlformats.org/drawingml/2006/table">
            <a:tbl>
              <a:tblPr>
                <a:tableStyleId>{22838BEF-8BB2-4498-84A7-C5851F593DF1}</a:tableStyleId>
              </a:tblPr>
              <a:tblGrid>
                <a:gridCol w="4365239">
                  <a:extLst>
                    <a:ext uri="{9D8B030D-6E8A-4147-A177-3AD203B41FA5}">
                      <a16:colId xmlns:a16="http://schemas.microsoft.com/office/drawing/2014/main" val="2092600206"/>
                    </a:ext>
                  </a:extLst>
                </a:gridCol>
                <a:gridCol w="935981">
                  <a:extLst>
                    <a:ext uri="{9D8B030D-6E8A-4147-A177-3AD203B41FA5}">
                      <a16:colId xmlns:a16="http://schemas.microsoft.com/office/drawing/2014/main" val="944735664"/>
                    </a:ext>
                  </a:extLst>
                </a:gridCol>
                <a:gridCol w="935981">
                  <a:extLst>
                    <a:ext uri="{9D8B030D-6E8A-4147-A177-3AD203B41FA5}">
                      <a16:colId xmlns:a16="http://schemas.microsoft.com/office/drawing/2014/main" val="3174250807"/>
                    </a:ext>
                  </a:extLst>
                </a:gridCol>
                <a:gridCol w="1189475">
                  <a:extLst>
                    <a:ext uri="{9D8B030D-6E8A-4147-A177-3AD203B41FA5}">
                      <a16:colId xmlns:a16="http://schemas.microsoft.com/office/drawing/2014/main" val="1662240335"/>
                    </a:ext>
                  </a:extLst>
                </a:gridCol>
                <a:gridCol w="1384472">
                  <a:extLst>
                    <a:ext uri="{9D8B030D-6E8A-4147-A177-3AD203B41FA5}">
                      <a16:colId xmlns:a16="http://schemas.microsoft.com/office/drawing/2014/main" val="3573538268"/>
                    </a:ext>
                  </a:extLst>
                </a:gridCol>
              </a:tblGrid>
              <a:tr h="510792">
                <a:tc>
                  <a:txBody>
                    <a:bodyPr/>
                    <a:lstStyle/>
                    <a:p>
                      <a:pPr algn="ctr" fontAlgn="ctr"/>
                      <a:r>
                        <a:rPr lang="it-IT" sz="1600" u="none" strike="noStrike" dirty="0">
                          <a:effectLst/>
                        </a:rPr>
                        <a:t> </a:t>
                      </a:r>
                      <a:endParaRPr lang="it-IT" sz="1600" b="1" i="0" u="none" strike="noStrike" dirty="0">
                        <a:solidFill>
                          <a:srgbClr val="000000"/>
                        </a:solidFill>
                        <a:effectLst/>
                        <a:latin typeface="Times New Roman" panose="02020603050405020304" pitchFamily="18" charset="0"/>
                      </a:endParaRPr>
                    </a:p>
                  </a:txBody>
                  <a:tcPr marL="7620" marR="7620" marT="7620" marB="0" anchor="ctr">
                    <a:solidFill>
                      <a:schemeClr val="tx2">
                        <a:lumMod val="20000"/>
                        <a:lumOff val="80000"/>
                      </a:schemeClr>
                    </a:solidFill>
                  </a:tcPr>
                </a:tc>
                <a:tc>
                  <a:txBody>
                    <a:bodyPr/>
                    <a:lstStyle/>
                    <a:p>
                      <a:pPr algn="ctr" fontAlgn="ctr"/>
                      <a:r>
                        <a:rPr lang="it-IT" sz="1600" b="1" u="none" strike="noStrike" dirty="0">
                          <a:effectLst/>
                        </a:rPr>
                        <a:t>2023</a:t>
                      </a:r>
                      <a:endParaRPr lang="it-IT" sz="1600" b="1" i="0" u="none" strike="noStrike" dirty="0">
                        <a:solidFill>
                          <a:srgbClr val="000000"/>
                        </a:solidFill>
                        <a:effectLst/>
                        <a:latin typeface="Times New Roman" panose="02020603050405020304" pitchFamily="18" charset="0"/>
                      </a:endParaRPr>
                    </a:p>
                  </a:txBody>
                  <a:tcPr marL="7620" marR="7620" marT="7620" marB="0" anchor="ctr">
                    <a:solidFill>
                      <a:schemeClr val="tx2">
                        <a:lumMod val="20000"/>
                        <a:lumOff val="80000"/>
                      </a:schemeClr>
                    </a:solidFill>
                  </a:tcPr>
                </a:tc>
                <a:tc>
                  <a:txBody>
                    <a:bodyPr/>
                    <a:lstStyle/>
                    <a:p>
                      <a:pPr algn="ctr" fontAlgn="ctr"/>
                      <a:r>
                        <a:rPr lang="it-IT" sz="1600" b="1" u="none" strike="noStrike" dirty="0">
                          <a:effectLst/>
                        </a:rPr>
                        <a:t>2024</a:t>
                      </a:r>
                      <a:endParaRPr lang="it-IT" sz="1600" b="1" i="0" u="none" strike="noStrike" dirty="0">
                        <a:solidFill>
                          <a:srgbClr val="000000"/>
                        </a:solidFill>
                        <a:effectLst/>
                        <a:latin typeface="Times New Roman" panose="02020603050405020304" pitchFamily="18" charset="0"/>
                      </a:endParaRPr>
                    </a:p>
                  </a:txBody>
                  <a:tcPr marL="7620" marR="7620" marT="7620" marB="0" anchor="ctr">
                    <a:solidFill>
                      <a:schemeClr val="tx2">
                        <a:lumMod val="20000"/>
                        <a:lumOff val="80000"/>
                      </a:schemeClr>
                    </a:solidFill>
                  </a:tcPr>
                </a:tc>
                <a:tc>
                  <a:txBody>
                    <a:bodyPr/>
                    <a:lstStyle/>
                    <a:p>
                      <a:pPr algn="ctr" fontAlgn="ctr"/>
                      <a:r>
                        <a:rPr lang="it-IT" sz="1600" b="1" u="none" strike="noStrike" dirty="0">
                          <a:effectLst/>
                        </a:rPr>
                        <a:t>2025</a:t>
                      </a:r>
                      <a:endParaRPr lang="it-IT" sz="1600" b="1" i="0" u="none" strike="noStrike" dirty="0">
                        <a:solidFill>
                          <a:srgbClr val="000000"/>
                        </a:solidFill>
                        <a:effectLst/>
                        <a:latin typeface="Times New Roman" panose="02020603050405020304" pitchFamily="18" charset="0"/>
                      </a:endParaRPr>
                    </a:p>
                  </a:txBody>
                  <a:tcPr marL="7620" marR="7620" marT="7620" marB="0" anchor="ctr">
                    <a:solidFill>
                      <a:schemeClr val="tx2">
                        <a:lumMod val="20000"/>
                        <a:lumOff val="80000"/>
                      </a:schemeClr>
                    </a:solidFill>
                  </a:tcPr>
                </a:tc>
                <a:tc>
                  <a:txBody>
                    <a:bodyPr/>
                    <a:lstStyle/>
                    <a:p>
                      <a:pPr algn="ctr" fontAlgn="ctr"/>
                      <a:r>
                        <a:rPr lang="it-IT" sz="1600" b="1" u="none" strike="noStrike" dirty="0">
                          <a:effectLst/>
                        </a:rPr>
                        <a:t>Nel triennio</a:t>
                      </a:r>
                      <a:endParaRPr lang="it-IT" sz="1600" b="1" i="0" u="none" strike="noStrike" dirty="0">
                        <a:solidFill>
                          <a:srgbClr val="000000"/>
                        </a:solidFill>
                        <a:effectLst/>
                        <a:latin typeface="Times New Roman" panose="02020603050405020304" pitchFamily="18" charset="0"/>
                      </a:endParaRPr>
                    </a:p>
                  </a:txBody>
                  <a:tcPr marL="7620" marR="7620" marT="7620" marB="0" anchor="ctr">
                    <a:solidFill>
                      <a:schemeClr val="tx2">
                        <a:lumMod val="20000"/>
                        <a:lumOff val="80000"/>
                      </a:schemeClr>
                    </a:solidFill>
                  </a:tcPr>
                </a:tc>
                <a:extLst>
                  <a:ext uri="{0D108BD9-81ED-4DB2-BD59-A6C34878D82A}">
                    <a16:rowId xmlns:a16="http://schemas.microsoft.com/office/drawing/2014/main" val="3607442489"/>
                  </a:ext>
                </a:extLst>
              </a:tr>
              <a:tr h="273245">
                <a:tc>
                  <a:txBody>
                    <a:bodyPr/>
                    <a:lstStyle/>
                    <a:p>
                      <a:pPr algn="l" fontAlgn="ctr"/>
                      <a:r>
                        <a:rPr lang="it-IT" sz="1600" u="none" strike="noStrike" dirty="0">
                          <a:effectLst/>
                        </a:rPr>
                        <a:t>A) Lavoro subordinato non stagionale </a:t>
                      </a:r>
                      <a:endParaRPr lang="it-IT" sz="1600" b="1"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u="none" strike="noStrike">
                          <a:effectLst/>
                        </a:rPr>
                        <a:t>76'800</a:t>
                      </a:r>
                      <a:endParaRPr lang="it-IT" sz="1600" b="1"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u="none" strike="noStrike">
                          <a:effectLst/>
                        </a:rPr>
                        <a:t>79'600</a:t>
                      </a:r>
                      <a:endParaRPr lang="it-IT" sz="1600" b="1"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u="none" strike="noStrike">
                          <a:effectLst/>
                        </a:rPr>
                        <a:t>81'600</a:t>
                      </a:r>
                      <a:endParaRPr lang="it-IT" sz="1600" b="1" i="0"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u="none" strike="noStrike">
                          <a:effectLst/>
                        </a:rPr>
                        <a:t>238'000</a:t>
                      </a:r>
                      <a:endParaRPr lang="it-IT" sz="1600" b="1" i="0" u="none" strike="noStrike">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2087412169"/>
                  </a:ext>
                </a:extLst>
              </a:tr>
              <a:tr h="421502">
                <a:tc>
                  <a:txBody>
                    <a:bodyPr/>
                    <a:lstStyle/>
                    <a:p>
                      <a:pPr algn="l" fontAlgn="ctr"/>
                      <a:r>
                        <a:rPr lang="it-IT" sz="1600" b="1" u="none" strike="noStrike" dirty="0">
                          <a:effectLst/>
                        </a:rPr>
                        <a:t>A.1. Lavoro subordinato</a:t>
                      </a:r>
                      <a:endParaRPr lang="it-IT" sz="1600" b="1"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b="1" u="none" strike="noStrike" dirty="0">
                          <a:effectLst/>
                        </a:rPr>
                        <a:t>56'800</a:t>
                      </a:r>
                      <a:endParaRPr lang="it-IT" sz="1600" b="1"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b="1" u="none" strike="noStrike" dirty="0">
                          <a:effectLst/>
                        </a:rPr>
                        <a:t>59'600</a:t>
                      </a:r>
                      <a:endParaRPr lang="it-IT" sz="1600" b="1"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b="1" u="none" strike="noStrike" dirty="0">
                          <a:effectLst/>
                        </a:rPr>
                        <a:t>61'600</a:t>
                      </a:r>
                      <a:endParaRPr lang="it-IT" sz="1600" b="1"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b="1" u="none" strike="noStrike" dirty="0">
                          <a:effectLst/>
                        </a:rPr>
                        <a:t>178'000</a:t>
                      </a:r>
                      <a:endParaRPr lang="it-IT" sz="1600" b="1" i="0" u="none"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2168630220"/>
                  </a:ext>
                </a:extLst>
              </a:tr>
              <a:tr h="273245">
                <a:tc>
                  <a:txBody>
                    <a:bodyPr/>
                    <a:lstStyle/>
                    <a:p>
                      <a:pPr algn="ctr" fontAlgn="ctr">
                        <a:spcAft>
                          <a:spcPts val="600"/>
                        </a:spcAft>
                      </a:pPr>
                      <a:r>
                        <a:rPr lang="it-IT" sz="1600" i="1" u="none" strike="noStrike" dirty="0">
                          <a:effectLst/>
                        </a:rPr>
                        <a:t>Edilizia </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a:effectLst/>
                        </a:rPr>
                        <a:t>2'000</a:t>
                      </a:r>
                      <a:endParaRPr lang="it-IT" sz="1600" b="0" i="1"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dirty="0">
                          <a:effectLst/>
                        </a:rPr>
                        <a:t>4'000</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a:effectLst/>
                        </a:rPr>
                        <a:t>6'000</a:t>
                      </a:r>
                      <a:endParaRPr lang="it-IT" sz="1600" b="0" i="1"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dirty="0">
                          <a:effectLst/>
                        </a:rPr>
                        <a:t>12'000</a:t>
                      </a:r>
                      <a:endParaRPr lang="it-IT" sz="1600" b="0" i="1" u="none"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1792810936"/>
                  </a:ext>
                </a:extLst>
              </a:tr>
              <a:tr h="273245">
                <a:tc>
                  <a:txBody>
                    <a:bodyPr/>
                    <a:lstStyle/>
                    <a:p>
                      <a:pPr algn="ctr" fontAlgn="ctr">
                        <a:spcAft>
                          <a:spcPts val="600"/>
                        </a:spcAft>
                      </a:pPr>
                      <a:r>
                        <a:rPr lang="it-IT" sz="1600" i="1" u="none" strike="noStrike" dirty="0">
                          <a:effectLst/>
                        </a:rPr>
                        <a:t>Autotrasporto merci</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dirty="0">
                          <a:effectLst/>
                        </a:rPr>
                        <a:t>20'000</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dirty="0">
                          <a:effectLst/>
                        </a:rPr>
                        <a:t>20'000</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a:effectLst/>
                        </a:rPr>
                        <a:t>20'000</a:t>
                      </a:r>
                      <a:endParaRPr lang="it-IT" sz="1600" b="0" i="1"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a:effectLst/>
                        </a:rPr>
                        <a:t>60'000</a:t>
                      </a:r>
                      <a:endParaRPr lang="it-IT" sz="1600" b="0" i="1" u="none" strike="noStrike">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2464512992"/>
                  </a:ext>
                </a:extLst>
              </a:tr>
              <a:tr h="273245">
                <a:tc>
                  <a:txBody>
                    <a:bodyPr/>
                    <a:lstStyle/>
                    <a:p>
                      <a:pPr algn="ctr" fontAlgn="ctr">
                        <a:spcAft>
                          <a:spcPts val="600"/>
                        </a:spcAft>
                      </a:pPr>
                      <a:r>
                        <a:rPr lang="it-IT" sz="1600" i="1" u="none" strike="noStrike" dirty="0">
                          <a:effectLst/>
                        </a:rPr>
                        <a:t>Trasporto passeggeri con autobus</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dirty="0">
                          <a:effectLst/>
                        </a:rPr>
                        <a:t>13'000</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dirty="0">
                          <a:effectLst/>
                        </a:rPr>
                        <a:t>13'000</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dirty="0">
                          <a:effectLst/>
                        </a:rPr>
                        <a:t>13'000</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a:effectLst/>
                        </a:rPr>
                        <a:t>39'000</a:t>
                      </a:r>
                      <a:endParaRPr lang="it-IT" sz="1600" b="0" i="1" u="none" strike="noStrike">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1227556468"/>
                  </a:ext>
                </a:extLst>
              </a:tr>
              <a:tr h="273245">
                <a:tc>
                  <a:txBody>
                    <a:bodyPr/>
                    <a:lstStyle/>
                    <a:p>
                      <a:pPr algn="ctr" fontAlgn="ctr">
                        <a:spcAft>
                          <a:spcPts val="600"/>
                        </a:spcAft>
                      </a:pPr>
                      <a:r>
                        <a:rPr lang="it-IT" sz="1600" i="1" u="none" strike="noStrike" dirty="0">
                          <a:effectLst/>
                        </a:rPr>
                        <a:t>Turistico/Alberghiero</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dirty="0">
                          <a:effectLst/>
                        </a:rPr>
                        <a:t>10'000</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dirty="0">
                          <a:effectLst/>
                        </a:rPr>
                        <a:t>10'000</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dirty="0">
                          <a:effectLst/>
                        </a:rPr>
                        <a:t>10'000</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a:effectLst/>
                        </a:rPr>
                        <a:t>30'000</a:t>
                      </a:r>
                      <a:endParaRPr lang="it-IT" sz="1600" b="0" i="1" u="none" strike="noStrike">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2906169152"/>
                  </a:ext>
                </a:extLst>
              </a:tr>
              <a:tr h="273245">
                <a:tc>
                  <a:txBody>
                    <a:bodyPr/>
                    <a:lstStyle/>
                    <a:p>
                      <a:pPr algn="ctr" fontAlgn="ctr">
                        <a:spcAft>
                          <a:spcPts val="600"/>
                        </a:spcAft>
                      </a:pPr>
                      <a:r>
                        <a:rPr lang="it-IT" sz="1600" i="1" u="none" strike="noStrike" dirty="0">
                          <a:effectLst/>
                        </a:rPr>
                        <a:t>Telecomunicazioni</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a:effectLst/>
                        </a:rPr>
                        <a:t>3'000</a:t>
                      </a:r>
                      <a:endParaRPr lang="it-IT" sz="1600" b="0" i="1"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dirty="0">
                          <a:effectLst/>
                        </a:rPr>
                        <a:t>3'500</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dirty="0">
                          <a:effectLst/>
                        </a:rPr>
                        <a:t>3'500</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dirty="0">
                          <a:effectLst/>
                        </a:rPr>
                        <a:t>10'000</a:t>
                      </a:r>
                      <a:endParaRPr lang="it-IT" sz="1600" b="0" i="1" u="none"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751824513"/>
                  </a:ext>
                </a:extLst>
              </a:tr>
              <a:tr h="273245">
                <a:tc>
                  <a:txBody>
                    <a:bodyPr/>
                    <a:lstStyle/>
                    <a:p>
                      <a:pPr algn="ctr" fontAlgn="ctr">
                        <a:spcAft>
                          <a:spcPts val="600"/>
                        </a:spcAft>
                      </a:pPr>
                      <a:r>
                        <a:rPr lang="it-IT" sz="1600" i="1" u="none" strike="noStrike" dirty="0">
                          <a:effectLst/>
                        </a:rPr>
                        <a:t>Pesca</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a:effectLst/>
                        </a:rPr>
                        <a:t>5'000</a:t>
                      </a:r>
                      <a:endParaRPr lang="it-IT" sz="1600" b="0" i="1"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a:effectLst/>
                        </a:rPr>
                        <a:t>5'000</a:t>
                      </a:r>
                      <a:endParaRPr lang="it-IT" sz="1600" b="0" i="1"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dirty="0">
                          <a:effectLst/>
                        </a:rPr>
                        <a:t>5'000</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dirty="0">
                          <a:effectLst/>
                        </a:rPr>
                        <a:t>15'000</a:t>
                      </a:r>
                      <a:endParaRPr lang="it-IT" sz="1600" b="0" i="1" u="none"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100563342"/>
                  </a:ext>
                </a:extLst>
              </a:tr>
              <a:tr h="273245">
                <a:tc>
                  <a:txBody>
                    <a:bodyPr/>
                    <a:lstStyle/>
                    <a:p>
                      <a:pPr algn="ctr" fontAlgn="ctr">
                        <a:spcAft>
                          <a:spcPts val="600"/>
                        </a:spcAft>
                      </a:pPr>
                      <a:r>
                        <a:rPr lang="it-IT" sz="1600" i="1" u="none" strike="noStrike" dirty="0">
                          <a:effectLst/>
                        </a:rPr>
                        <a:t>Alimentare</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a:effectLst/>
                        </a:rPr>
                        <a:t>1'200</a:t>
                      </a:r>
                      <a:endParaRPr lang="it-IT" sz="1600" b="0" i="1"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a:effectLst/>
                        </a:rPr>
                        <a:t>1'500</a:t>
                      </a:r>
                      <a:endParaRPr lang="it-IT" sz="1600" b="0" i="1"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dirty="0">
                          <a:effectLst/>
                        </a:rPr>
                        <a:t>1'500</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dirty="0">
                          <a:effectLst/>
                        </a:rPr>
                        <a:t>4'200</a:t>
                      </a:r>
                      <a:endParaRPr lang="it-IT" sz="1600" b="0" i="1" u="none"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3169488682"/>
                  </a:ext>
                </a:extLst>
              </a:tr>
              <a:tr h="165495">
                <a:tc>
                  <a:txBody>
                    <a:bodyPr/>
                    <a:lstStyle/>
                    <a:p>
                      <a:pPr algn="ctr" fontAlgn="ctr">
                        <a:spcAft>
                          <a:spcPts val="600"/>
                        </a:spcAft>
                      </a:pPr>
                      <a:r>
                        <a:rPr lang="it-IT" sz="1600" i="1" u="none" strike="noStrike" dirty="0">
                          <a:effectLst/>
                        </a:rPr>
                        <a:t>Altri settori *</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a:effectLst/>
                        </a:rPr>
                        <a:t>2'600</a:t>
                      </a:r>
                      <a:endParaRPr lang="it-IT" sz="1600" b="0" i="1"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a:effectLst/>
                        </a:rPr>
                        <a:t>2'600</a:t>
                      </a:r>
                      <a:endParaRPr lang="it-IT" sz="1600" b="0" i="1" u="none" strike="noStrike">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dirty="0">
                          <a:effectLst/>
                        </a:rPr>
                        <a:t>2'600</a:t>
                      </a:r>
                      <a:endParaRPr lang="it-IT" sz="1600" b="0" i="1"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i="1" u="none" strike="noStrike" dirty="0">
                          <a:effectLst/>
                        </a:rPr>
                        <a:t>7'800</a:t>
                      </a:r>
                      <a:endParaRPr lang="it-IT" sz="1600" b="0" i="1" u="none"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4038821820"/>
                  </a:ext>
                </a:extLst>
              </a:tr>
              <a:tr h="504000">
                <a:tc>
                  <a:txBody>
                    <a:bodyPr/>
                    <a:lstStyle/>
                    <a:p>
                      <a:pPr algn="l" fontAlgn="ctr"/>
                      <a:r>
                        <a:rPr lang="it-IT" sz="1600" b="1" u="none" strike="noStrike" dirty="0">
                          <a:effectLst/>
                        </a:rPr>
                        <a:t>A.2. Lavoro subordinato (settore domestico)</a:t>
                      </a:r>
                      <a:endParaRPr lang="it-IT" sz="1600" b="1"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b="1" u="none" strike="noStrike" dirty="0">
                          <a:effectLst/>
                        </a:rPr>
                        <a:t>20'000</a:t>
                      </a:r>
                      <a:endParaRPr lang="it-IT" sz="1600" b="1"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b="1" u="none" strike="noStrike" dirty="0">
                          <a:effectLst/>
                        </a:rPr>
                        <a:t>20'000</a:t>
                      </a:r>
                      <a:endParaRPr lang="it-IT" sz="1600" b="1"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b="1" u="none" strike="noStrike" dirty="0">
                          <a:effectLst/>
                        </a:rPr>
                        <a:t>20'000</a:t>
                      </a:r>
                      <a:endParaRPr lang="it-IT" sz="1600" b="1"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ctr" fontAlgn="ctr"/>
                      <a:r>
                        <a:rPr lang="it-IT" sz="1600" b="1" u="none" strike="noStrike" dirty="0">
                          <a:effectLst/>
                        </a:rPr>
                        <a:t>60'000</a:t>
                      </a:r>
                      <a:endParaRPr lang="it-IT" sz="1600" b="1" i="0" u="none"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2988558017"/>
                  </a:ext>
                </a:extLst>
              </a:tr>
            </a:tbl>
          </a:graphicData>
        </a:graphic>
      </p:graphicFrame>
      <p:sp>
        <p:nvSpPr>
          <p:cNvPr id="11" name="CasellaDiTesto 10">
            <a:extLst>
              <a:ext uri="{FF2B5EF4-FFF2-40B4-BE49-F238E27FC236}">
                <a16:creationId xmlns:a16="http://schemas.microsoft.com/office/drawing/2014/main" id="{F51ACBC5-80D3-281F-EA0A-5C6B21920641}"/>
              </a:ext>
            </a:extLst>
          </p:cNvPr>
          <p:cNvSpPr txBox="1"/>
          <p:nvPr/>
        </p:nvSpPr>
        <p:spPr>
          <a:xfrm>
            <a:off x="104252" y="5267922"/>
            <a:ext cx="6324600" cy="369332"/>
          </a:xfrm>
          <a:prstGeom prst="rect">
            <a:avLst/>
          </a:prstGeom>
          <a:noFill/>
        </p:spPr>
        <p:txBody>
          <a:bodyPr wrap="square" rtlCol="0">
            <a:spAutoFit/>
          </a:bodyPr>
          <a:lstStyle/>
          <a:p>
            <a:r>
              <a:rPr lang="it-IT" dirty="0"/>
              <a:t>*</a:t>
            </a:r>
            <a:r>
              <a:rPr lang="it-IT" sz="1000" dirty="0"/>
              <a:t>meccanica, cantieristica navale, acconciatori, elettricisti, idraulici.</a:t>
            </a:r>
          </a:p>
        </p:txBody>
      </p:sp>
      <p:sp>
        <p:nvSpPr>
          <p:cNvPr id="3" name="CasellaDiTesto 2">
            <a:extLst>
              <a:ext uri="{FF2B5EF4-FFF2-40B4-BE49-F238E27FC236}">
                <a16:creationId xmlns:a16="http://schemas.microsoft.com/office/drawing/2014/main" id="{60DAD2B4-A0FD-1A29-03F2-80CA4742648E}"/>
              </a:ext>
            </a:extLst>
          </p:cNvPr>
          <p:cNvSpPr txBox="1"/>
          <p:nvPr/>
        </p:nvSpPr>
        <p:spPr>
          <a:xfrm>
            <a:off x="104252" y="5637254"/>
            <a:ext cx="8811148" cy="923330"/>
          </a:xfrm>
          <a:prstGeom prst="rect">
            <a:avLst/>
          </a:prstGeom>
          <a:noFill/>
        </p:spPr>
        <p:txBody>
          <a:bodyPr wrap="square" rtlCol="0">
            <a:spAutoFit/>
          </a:bodyPr>
          <a:lstStyle/>
          <a:p>
            <a:r>
              <a:rPr lang="it-IT" dirty="0"/>
              <a:t>I fabbisogni di lavoro subordinato non stagionale espressi nel triennio 2023 – 2025 ammontano complessivamente a 238 mila unità. Di questi 60 mila afferiscono al settore domestico e 178 mila unità agli settori di attività.</a:t>
            </a:r>
          </a:p>
        </p:txBody>
      </p:sp>
    </p:spTree>
    <p:extLst>
      <p:ext uri="{BB962C8B-B14F-4D97-AF65-F5344CB8AC3E}">
        <p14:creationId xmlns:p14="http://schemas.microsoft.com/office/powerpoint/2010/main" val="2739544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6152" y="88929"/>
            <a:ext cx="8751060" cy="369332"/>
          </a:xfrm>
          <a:prstGeom prst="rect">
            <a:avLst/>
          </a:prstGeom>
        </p:spPr>
        <p:txBody>
          <a:bodyPr vert="horz" wrap="square" lIns="0" tIns="0" rIns="0" bIns="0" rtlCol="0">
            <a:spAutoFit/>
          </a:bodyPr>
          <a:lstStyle/>
          <a:p>
            <a:pPr marL="12700">
              <a:lnSpc>
                <a:spcPct val="100000"/>
              </a:lnSpc>
            </a:pPr>
            <a:r>
              <a:rPr lang="it-IT" sz="2400" b="1" dirty="0">
                <a:effectLst/>
                <a:latin typeface="Titillium"/>
                <a:ea typeface="Times New Roman" panose="02020603050405020304" pitchFamily="18" charset="0"/>
              </a:rPr>
              <a:t>Programmazione dei flussi d’ingresso in Italia dei lavoratori stranieri </a:t>
            </a:r>
            <a:endParaRPr sz="2400" spc="15" dirty="0">
              <a:latin typeface="Titillium"/>
            </a:endParaRPr>
          </a:p>
        </p:txBody>
      </p:sp>
      <p:sp>
        <p:nvSpPr>
          <p:cNvPr id="6" name="CasellaDiTesto 5">
            <a:extLst>
              <a:ext uri="{FF2B5EF4-FFF2-40B4-BE49-F238E27FC236}">
                <a16:creationId xmlns:a16="http://schemas.microsoft.com/office/drawing/2014/main" id="{ABE7CC6E-F496-A3F1-3E36-3FA0B9FB0CEC}"/>
              </a:ext>
            </a:extLst>
          </p:cNvPr>
          <p:cNvSpPr txBox="1"/>
          <p:nvPr/>
        </p:nvSpPr>
        <p:spPr>
          <a:xfrm>
            <a:off x="42705" y="440102"/>
            <a:ext cx="9296400" cy="954107"/>
          </a:xfrm>
          <a:prstGeom prst="rect">
            <a:avLst/>
          </a:prstGeom>
          <a:noFill/>
        </p:spPr>
        <p:txBody>
          <a:bodyPr wrap="square">
            <a:spAutoFit/>
          </a:bodyPr>
          <a:lstStyle/>
          <a:p>
            <a:r>
              <a:rPr lang="it-IT" sz="2800" b="1" u="none" strike="noStrike" dirty="0">
                <a:solidFill>
                  <a:schemeClr val="bg1"/>
                </a:solidFill>
                <a:effectLst/>
              </a:rPr>
              <a:t>Fabbisogno parti sociali decreto triennale 2023-2025 (art.1 L. 50/2023) – </a:t>
            </a:r>
            <a:r>
              <a:rPr lang="it-IT" sz="2800" b="1" u="none" strike="noStrike" dirty="0">
                <a:solidFill>
                  <a:srgbClr val="FF0000"/>
                </a:solidFill>
                <a:effectLst/>
              </a:rPr>
              <a:t>Lavoro stagionale</a:t>
            </a:r>
            <a:endParaRPr lang="it-IT" sz="2800" b="1" dirty="0">
              <a:solidFill>
                <a:srgbClr val="FF0000"/>
              </a:solidFill>
              <a:latin typeface="Titillium"/>
            </a:endParaRPr>
          </a:p>
        </p:txBody>
      </p:sp>
      <p:graphicFrame>
        <p:nvGraphicFramePr>
          <p:cNvPr id="10" name="Tabella 9">
            <a:extLst>
              <a:ext uri="{FF2B5EF4-FFF2-40B4-BE49-F238E27FC236}">
                <a16:creationId xmlns:a16="http://schemas.microsoft.com/office/drawing/2014/main" id="{56F53EEE-24DF-59FC-E202-AA4722EF872E}"/>
              </a:ext>
            </a:extLst>
          </p:cNvPr>
          <p:cNvGraphicFramePr>
            <a:graphicFrameLocks noGrp="1"/>
          </p:cNvGraphicFramePr>
          <p:nvPr>
            <p:extLst>
              <p:ext uri="{D42A27DB-BD31-4B8C-83A1-F6EECF244321}">
                <p14:modId xmlns:p14="http://schemas.microsoft.com/office/powerpoint/2010/main" val="232275495"/>
              </p:ext>
            </p:extLst>
          </p:nvPr>
        </p:nvGraphicFramePr>
        <p:xfrm>
          <a:off x="104252" y="1394208"/>
          <a:ext cx="8997043" cy="2155692"/>
        </p:xfrm>
        <a:graphic>
          <a:graphicData uri="http://schemas.openxmlformats.org/drawingml/2006/table">
            <a:tbl>
              <a:tblPr>
                <a:tableStyleId>{22838BEF-8BB2-4498-84A7-C5851F593DF1}</a:tableStyleId>
              </a:tblPr>
              <a:tblGrid>
                <a:gridCol w="4457335">
                  <a:extLst>
                    <a:ext uri="{9D8B030D-6E8A-4147-A177-3AD203B41FA5}">
                      <a16:colId xmlns:a16="http://schemas.microsoft.com/office/drawing/2014/main" val="2092600206"/>
                    </a:ext>
                  </a:extLst>
                </a:gridCol>
                <a:gridCol w="955728">
                  <a:extLst>
                    <a:ext uri="{9D8B030D-6E8A-4147-A177-3AD203B41FA5}">
                      <a16:colId xmlns:a16="http://schemas.microsoft.com/office/drawing/2014/main" val="944735664"/>
                    </a:ext>
                  </a:extLst>
                </a:gridCol>
                <a:gridCol w="1112085">
                  <a:extLst>
                    <a:ext uri="{9D8B030D-6E8A-4147-A177-3AD203B41FA5}">
                      <a16:colId xmlns:a16="http://schemas.microsoft.com/office/drawing/2014/main" val="3174250807"/>
                    </a:ext>
                  </a:extLst>
                </a:gridCol>
                <a:gridCol w="1058214">
                  <a:extLst>
                    <a:ext uri="{9D8B030D-6E8A-4147-A177-3AD203B41FA5}">
                      <a16:colId xmlns:a16="http://schemas.microsoft.com/office/drawing/2014/main" val="1662240335"/>
                    </a:ext>
                  </a:extLst>
                </a:gridCol>
                <a:gridCol w="1413681">
                  <a:extLst>
                    <a:ext uri="{9D8B030D-6E8A-4147-A177-3AD203B41FA5}">
                      <a16:colId xmlns:a16="http://schemas.microsoft.com/office/drawing/2014/main" val="3573538268"/>
                    </a:ext>
                  </a:extLst>
                </a:gridCol>
              </a:tblGrid>
              <a:tr h="540000">
                <a:tc>
                  <a:txBody>
                    <a:bodyPr/>
                    <a:lstStyle/>
                    <a:p>
                      <a:pPr algn="ctr" fontAlgn="ctr"/>
                      <a:r>
                        <a:rPr lang="it-IT" sz="1600" u="none" strike="noStrike" dirty="0">
                          <a:effectLst/>
                          <a:latin typeface="Aptos" panose="020B0004020202020204" pitchFamily="34" charset="0"/>
                        </a:rPr>
                        <a:t> </a:t>
                      </a:r>
                      <a:endParaRPr lang="it-IT" sz="1600" b="1" i="0" u="none" strike="noStrike" dirty="0">
                        <a:solidFill>
                          <a:srgbClr val="000000"/>
                        </a:solidFill>
                        <a:effectLst/>
                        <a:latin typeface="Aptos" panose="020B0004020202020204" pitchFamily="34" charset="0"/>
                      </a:endParaRPr>
                    </a:p>
                  </a:txBody>
                  <a:tcPr marL="7620" marR="7620" marT="7620" marB="0" anchor="ctr">
                    <a:solidFill>
                      <a:schemeClr val="tx2">
                        <a:lumMod val="20000"/>
                        <a:lumOff val="80000"/>
                      </a:schemeClr>
                    </a:solidFill>
                  </a:tcPr>
                </a:tc>
                <a:tc>
                  <a:txBody>
                    <a:bodyPr/>
                    <a:lstStyle/>
                    <a:p>
                      <a:pPr algn="ctr" fontAlgn="ctr"/>
                      <a:r>
                        <a:rPr lang="it-IT" sz="1600" b="1" u="none" strike="noStrike" dirty="0">
                          <a:effectLst/>
                          <a:latin typeface="Aptos" panose="020B0004020202020204" pitchFamily="34" charset="0"/>
                        </a:rPr>
                        <a:t>2023</a:t>
                      </a:r>
                      <a:endParaRPr lang="it-IT" sz="1600" b="1" i="0" u="none" strike="noStrike" dirty="0">
                        <a:solidFill>
                          <a:srgbClr val="000000"/>
                        </a:solidFill>
                        <a:effectLst/>
                        <a:latin typeface="Aptos" panose="020B0004020202020204" pitchFamily="34" charset="0"/>
                      </a:endParaRPr>
                    </a:p>
                  </a:txBody>
                  <a:tcPr marL="7620" marR="7620" marT="7620" marB="0" anchor="ctr">
                    <a:solidFill>
                      <a:schemeClr val="tx2">
                        <a:lumMod val="20000"/>
                        <a:lumOff val="80000"/>
                      </a:schemeClr>
                    </a:solidFill>
                  </a:tcPr>
                </a:tc>
                <a:tc>
                  <a:txBody>
                    <a:bodyPr/>
                    <a:lstStyle/>
                    <a:p>
                      <a:pPr algn="ctr" fontAlgn="ctr"/>
                      <a:r>
                        <a:rPr lang="it-IT" sz="1600" b="1" u="none" strike="noStrike" dirty="0">
                          <a:effectLst/>
                          <a:latin typeface="Aptos" panose="020B0004020202020204" pitchFamily="34" charset="0"/>
                        </a:rPr>
                        <a:t>2024</a:t>
                      </a:r>
                      <a:endParaRPr lang="it-IT" sz="1600" b="1" i="0" u="none" strike="noStrike" dirty="0">
                        <a:solidFill>
                          <a:srgbClr val="000000"/>
                        </a:solidFill>
                        <a:effectLst/>
                        <a:latin typeface="Aptos" panose="020B0004020202020204" pitchFamily="34" charset="0"/>
                      </a:endParaRPr>
                    </a:p>
                  </a:txBody>
                  <a:tcPr marL="7620" marR="7620" marT="7620" marB="0" anchor="ctr">
                    <a:solidFill>
                      <a:schemeClr val="tx2">
                        <a:lumMod val="20000"/>
                        <a:lumOff val="80000"/>
                      </a:schemeClr>
                    </a:solidFill>
                  </a:tcPr>
                </a:tc>
                <a:tc>
                  <a:txBody>
                    <a:bodyPr/>
                    <a:lstStyle/>
                    <a:p>
                      <a:pPr algn="ctr" fontAlgn="ctr"/>
                      <a:r>
                        <a:rPr lang="it-IT" sz="1600" b="1" u="none" strike="noStrike" dirty="0">
                          <a:effectLst/>
                          <a:latin typeface="Aptos" panose="020B0004020202020204" pitchFamily="34" charset="0"/>
                        </a:rPr>
                        <a:t>2025</a:t>
                      </a:r>
                      <a:endParaRPr lang="it-IT" sz="1600" b="1" i="0" u="none" strike="noStrike" dirty="0">
                        <a:solidFill>
                          <a:srgbClr val="000000"/>
                        </a:solidFill>
                        <a:effectLst/>
                        <a:latin typeface="Aptos" panose="020B0004020202020204" pitchFamily="34" charset="0"/>
                      </a:endParaRPr>
                    </a:p>
                  </a:txBody>
                  <a:tcPr marL="7620" marR="7620" marT="7620" marB="0" anchor="ctr">
                    <a:solidFill>
                      <a:schemeClr val="tx2">
                        <a:lumMod val="20000"/>
                        <a:lumOff val="80000"/>
                      </a:schemeClr>
                    </a:solidFill>
                  </a:tcPr>
                </a:tc>
                <a:tc>
                  <a:txBody>
                    <a:bodyPr/>
                    <a:lstStyle/>
                    <a:p>
                      <a:pPr algn="ctr" fontAlgn="ctr"/>
                      <a:r>
                        <a:rPr lang="it-IT" sz="1600" b="1" u="none" strike="noStrike" dirty="0">
                          <a:effectLst/>
                          <a:latin typeface="Aptos" panose="020B0004020202020204" pitchFamily="34" charset="0"/>
                        </a:rPr>
                        <a:t>Nel triennio</a:t>
                      </a:r>
                      <a:endParaRPr lang="it-IT" sz="1600" b="1" i="0" u="none" strike="noStrike" dirty="0">
                        <a:solidFill>
                          <a:srgbClr val="000000"/>
                        </a:solidFill>
                        <a:effectLst/>
                        <a:latin typeface="Aptos" panose="020B0004020202020204" pitchFamily="34" charset="0"/>
                      </a:endParaRPr>
                    </a:p>
                  </a:txBody>
                  <a:tcPr marL="7620" marR="7620" marT="7620" marB="0" anchor="ctr">
                    <a:solidFill>
                      <a:schemeClr val="tx2">
                        <a:lumMod val="20000"/>
                        <a:lumOff val="80000"/>
                      </a:schemeClr>
                    </a:solidFill>
                  </a:tcPr>
                </a:tc>
                <a:extLst>
                  <a:ext uri="{0D108BD9-81ED-4DB2-BD59-A6C34878D82A}">
                    <a16:rowId xmlns:a16="http://schemas.microsoft.com/office/drawing/2014/main" val="3607442489"/>
                  </a:ext>
                </a:extLst>
              </a:tr>
              <a:tr h="273245">
                <a:tc>
                  <a:txBody>
                    <a:bodyPr/>
                    <a:lstStyle/>
                    <a:p>
                      <a:pPr algn="l" fontAlgn="ctr"/>
                      <a:r>
                        <a:rPr lang="it-IT" sz="1600" b="1" i="0" u="none" strike="noStrike" dirty="0">
                          <a:solidFill>
                            <a:srgbClr val="000000"/>
                          </a:solidFill>
                          <a:effectLst/>
                          <a:latin typeface="Aptos" panose="020B0004020202020204" pitchFamily="34" charset="0"/>
                        </a:rPr>
                        <a:t>B) Lavoro subordinato stagionale</a:t>
                      </a:r>
                    </a:p>
                  </a:txBody>
                  <a:tcPr marL="7620" marR="7620" marT="7620" marB="0" anchor="ctr"/>
                </a:tc>
                <a:tc>
                  <a:txBody>
                    <a:bodyPr/>
                    <a:lstStyle/>
                    <a:p>
                      <a:pPr algn="ctr" fontAlgn="ctr"/>
                      <a:r>
                        <a:rPr lang="it-IT" sz="1600" b="1" i="0" u="none" strike="noStrike" dirty="0">
                          <a:solidFill>
                            <a:srgbClr val="000000"/>
                          </a:solidFill>
                          <a:effectLst/>
                          <a:latin typeface="Aptos" panose="020B0004020202020204" pitchFamily="34" charset="0"/>
                        </a:rPr>
                        <a:t>183'000</a:t>
                      </a:r>
                    </a:p>
                  </a:txBody>
                  <a:tcPr marL="7620" marR="7620" marT="7620" marB="0" anchor="ctr"/>
                </a:tc>
                <a:tc>
                  <a:txBody>
                    <a:bodyPr/>
                    <a:lstStyle/>
                    <a:p>
                      <a:pPr algn="ctr" fontAlgn="ctr"/>
                      <a:r>
                        <a:rPr lang="it-IT" sz="1600" b="1" i="0" u="none" strike="noStrike">
                          <a:solidFill>
                            <a:srgbClr val="000000"/>
                          </a:solidFill>
                          <a:effectLst/>
                          <a:latin typeface="Aptos" panose="020B0004020202020204" pitchFamily="34" charset="0"/>
                        </a:rPr>
                        <a:t>183'000</a:t>
                      </a:r>
                    </a:p>
                  </a:txBody>
                  <a:tcPr marL="7620" marR="7620" marT="7620" marB="0" anchor="ctr"/>
                </a:tc>
                <a:tc>
                  <a:txBody>
                    <a:bodyPr/>
                    <a:lstStyle/>
                    <a:p>
                      <a:pPr algn="ctr" fontAlgn="ctr"/>
                      <a:r>
                        <a:rPr lang="it-IT" sz="1600" b="1" i="0" u="none" strike="noStrike">
                          <a:solidFill>
                            <a:srgbClr val="000000"/>
                          </a:solidFill>
                          <a:effectLst/>
                          <a:latin typeface="Aptos" panose="020B0004020202020204" pitchFamily="34" charset="0"/>
                        </a:rPr>
                        <a:t>184'000</a:t>
                      </a:r>
                    </a:p>
                  </a:txBody>
                  <a:tcPr marL="7620" marR="7620" marT="7620" marB="0" anchor="ctr"/>
                </a:tc>
                <a:tc>
                  <a:txBody>
                    <a:bodyPr/>
                    <a:lstStyle/>
                    <a:p>
                      <a:pPr algn="ctr" fontAlgn="ctr"/>
                      <a:r>
                        <a:rPr lang="it-IT" sz="1600" b="1" i="0" u="none" strike="noStrike">
                          <a:solidFill>
                            <a:srgbClr val="000000"/>
                          </a:solidFill>
                          <a:effectLst/>
                          <a:latin typeface="Aptos" panose="020B0004020202020204" pitchFamily="34" charset="0"/>
                        </a:rPr>
                        <a:t>550'000</a:t>
                      </a:r>
                    </a:p>
                  </a:txBody>
                  <a:tcPr marL="7620" marR="7620" marT="7620" marB="0" anchor="ctr"/>
                </a:tc>
                <a:extLst>
                  <a:ext uri="{0D108BD9-81ED-4DB2-BD59-A6C34878D82A}">
                    <a16:rowId xmlns:a16="http://schemas.microsoft.com/office/drawing/2014/main" val="2087412169"/>
                  </a:ext>
                </a:extLst>
              </a:tr>
              <a:tr h="421502">
                <a:tc>
                  <a:txBody>
                    <a:bodyPr/>
                    <a:lstStyle/>
                    <a:p>
                      <a:pPr algn="l" fontAlgn="ctr"/>
                      <a:r>
                        <a:rPr lang="it-IT" sz="1600" b="0" i="0" u="none" strike="noStrike" dirty="0">
                          <a:solidFill>
                            <a:srgbClr val="000000"/>
                          </a:solidFill>
                          <a:effectLst/>
                          <a:latin typeface="Aptos" panose="020B0004020202020204" pitchFamily="34" charset="0"/>
                        </a:rPr>
                        <a:t>B1 - Settore agricolo</a:t>
                      </a:r>
                    </a:p>
                  </a:txBody>
                  <a:tcPr marL="7620" marR="7620" marT="7620" marB="0" anchor="ctr"/>
                </a:tc>
                <a:tc>
                  <a:txBody>
                    <a:bodyPr/>
                    <a:lstStyle/>
                    <a:p>
                      <a:pPr algn="ctr" fontAlgn="ctr"/>
                      <a:r>
                        <a:rPr lang="it-IT" sz="1600" b="0" i="0" u="none" strike="noStrike" dirty="0">
                          <a:solidFill>
                            <a:srgbClr val="000000"/>
                          </a:solidFill>
                          <a:effectLst/>
                          <a:latin typeface="Aptos" panose="020B0004020202020204" pitchFamily="34" charset="0"/>
                        </a:rPr>
                        <a:t>100'000</a:t>
                      </a:r>
                    </a:p>
                  </a:txBody>
                  <a:tcPr marL="7620" marR="7620" marT="7620" marB="0" anchor="ctr"/>
                </a:tc>
                <a:tc>
                  <a:txBody>
                    <a:bodyPr/>
                    <a:lstStyle/>
                    <a:p>
                      <a:pPr algn="ctr" fontAlgn="ctr"/>
                      <a:r>
                        <a:rPr lang="it-IT" sz="1600" b="0" i="0" u="none" strike="noStrike" dirty="0">
                          <a:solidFill>
                            <a:srgbClr val="000000"/>
                          </a:solidFill>
                          <a:effectLst/>
                          <a:latin typeface="Aptos" panose="020B0004020202020204" pitchFamily="34" charset="0"/>
                        </a:rPr>
                        <a:t>100'000</a:t>
                      </a:r>
                    </a:p>
                  </a:txBody>
                  <a:tcPr marL="7620" marR="7620" marT="7620" marB="0" anchor="ctr"/>
                </a:tc>
                <a:tc>
                  <a:txBody>
                    <a:bodyPr/>
                    <a:lstStyle/>
                    <a:p>
                      <a:pPr algn="ctr" fontAlgn="ctr"/>
                      <a:r>
                        <a:rPr lang="it-IT" sz="1600" b="0" i="0" u="none" strike="noStrike" dirty="0">
                          <a:solidFill>
                            <a:srgbClr val="000000"/>
                          </a:solidFill>
                          <a:effectLst/>
                          <a:latin typeface="Aptos" panose="020B0004020202020204" pitchFamily="34" charset="0"/>
                        </a:rPr>
                        <a:t>100'000</a:t>
                      </a:r>
                    </a:p>
                  </a:txBody>
                  <a:tcPr marL="7620" marR="7620" marT="7620" marB="0" anchor="ctr"/>
                </a:tc>
                <a:tc>
                  <a:txBody>
                    <a:bodyPr/>
                    <a:lstStyle/>
                    <a:p>
                      <a:pPr algn="ctr" fontAlgn="ctr"/>
                      <a:r>
                        <a:rPr lang="it-IT" sz="1600" b="0" i="0" u="none" strike="noStrike" dirty="0">
                          <a:solidFill>
                            <a:srgbClr val="000000"/>
                          </a:solidFill>
                          <a:effectLst/>
                          <a:latin typeface="Aptos" panose="020B0004020202020204" pitchFamily="34" charset="0"/>
                        </a:rPr>
                        <a:t>300'000</a:t>
                      </a:r>
                    </a:p>
                  </a:txBody>
                  <a:tcPr marL="7620" marR="7620" marT="7620" marB="0" anchor="ctr"/>
                </a:tc>
                <a:extLst>
                  <a:ext uri="{0D108BD9-81ED-4DB2-BD59-A6C34878D82A}">
                    <a16:rowId xmlns:a16="http://schemas.microsoft.com/office/drawing/2014/main" val="2168630220"/>
                  </a:ext>
                </a:extLst>
              </a:tr>
              <a:tr h="273245">
                <a:tc>
                  <a:txBody>
                    <a:bodyPr/>
                    <a:lstStyle/>
                    <a:p>
                      <a:pPr algn="ctr" fontAlgn="ctr"/>
                      <a:r>
                        <a:rPr lang="it-IT" sz="1400" b="0" i="1" u="none" strike="noStrike" dirty="0">
                          <a:solidFill>
                            <a:srgbClr val="000000"/>
                          </a:solidFill>
                          <a:effectLst/>
                          <a:latin typeface="Aptos" panose="020B0004020202020204" pitchFamily="34" charset="0"/>
                        </a:rPr>
                        <a:t>di cui</a:t>
                      </a:r>
                      <a:r>
                        <a:rPr lang="it-IT" sz="1400" b="1" i="1" u="none" strike="noStrike" dirty="0">
                          <a:solidFill>
                            <a:srgbClr val="000000"/>
                          </a:solidFill>
                          <a:effectLst/>
                          <a:latin typeface="Aptos" panose="020B0004020202020204" pitchFamily="34" charset="0"/>
                        </a:rPr>
                        <a:t>: B.1.1 Quota  lavoro stagionale settore agricolo</a:t>
                      </a:r>
                      <a:r>
                        <a:rPr lang="it-IT" sz="1400" b="0" i="1" u="none" strike="noStrike" dirty="0">
                          <a:solidFill>
                            <a:srgbClr val="000000"/>
                          </a:solidFill>
                          <a:effectLst/>
                          <a:latin typeface="Aptos" panose="020B0004020202020204" pitchFamily="34" charset="0"/>
                        </a:rPr>
                        <a:t> dedicata alle istanze presentate dalle organizzazioni di categoria</a:t>
                      </a:r>
                    </a:p>
                  </a:txBody>
                  <a:tcPr marL="7620" marR="7620" marT="7620" marB="0" anchor="ctr"/>
                </a:tc>
                <a:tc>
                  <a:txBody>
                    <a:bodyPr/>
                    <a:lstStyle/>
                    <a:p>
                      <a:pPr algn="ctr" fontAlgn="ctr"/>
                      <a:r>
                        <a:rPr lang="it-IT" sz="1400" b="0" i="1" u="none" strike="noStrike" dirty="0">
                          <a:solidFill>
                            <a:srgbClr val="000000"/>
                          </a:solidFill>
                          <a:effectLst/>
                          <a:latin typeface="Aptos" panose="020B0004020202020204" pitchFamily="34" charset="0"/>
                        </a:rPr>
                        <a:t>50'000</a:t>
                      </a:r>
                    </a:p>
                  </a:txBody>
                  <a:tcPr marL="7620" marR="7620" marT="7620" marB="0" anchor="ctr"/>
                </a:tc>
                <a:tc>
                  <a:txBody>
                    <a:bodyPr/>
                    <a:lstStyle/>
                    <a:p>
                      <a:pPr algn="ctr" fontAlgn="ctr"/>
                      <a:r>
                        <a:rPr lang="it-IT" sz="1400" b="0" i="1" u="none" strike="noStrike" dirty="0">
                          <a:solidFill>
                            <a:srgbClr val="000000"/>
                          </a:solidFill>
                          <a:effectLst/>
                          <a:latin typeface="Aptos" panose="020B0004020202020204" pitchFamily="34" charset="0"/>
                        </a:rPr>
                        <a:t>50'000</a:t>
                      </a:r>
                    </a:p>
                  </a:txBody>
                  <a:tcPr marL="7620" marR="7620" marT="7620" marB="0" anchor="ctr"/>
                </a:tc>
                <a:tc>
                  <a:txBody>
                    <a:bodyPr/>
                    <a:lstStyle/>
                    <a:p>
                      <a:pPr algn="ctr" fontAlgn="ctr"/>
                      <a:r>
                        <a:rPr lang="it-IT" sz="1400" b="0" i="1" u="none" strike="noStrike" dirty="0">
                          <a:solidFill>
                            <a:srgbClr val="000000"/>
                          </a:solidFill>
                          <a:effectLst/>
                          <a:latin typeface="Aptos" panose="020B0004020202020204" pitchFamily="34" charset="0"/>
                        </a:rPr>
                        <a:t>50'000</a:t>
                      </a:r>
                    </a:p>
                  </a:txBody>
                  <a:tcPr marL="7620" marR="7620" marT="7620" marB="0" anchor="ctr"/>
                </a:tc>
                <a:tc>
                  <a:txBody>
                    <a:bodyPr/>
                    <a:lstStyle/>
                    <a:p>
                      <a:pPr algn="ctr" fontAlgn="ctr"/>
                      <a:r>
                        <a:rPr lang="it-IT" sz="1400" b="0" i="1" u="none" strike="noStrike" dirty="0">
                          <a:solidFill>
                            <a:srgbClr val="000000"/>
                          </a:solidFill>
                          <a:effectLst/>
                          <a:latin typeface="Aptos" panose="020B0004020202020204" pitchFamily="34" charset="0"/>
                        </a:rPr>
                        <a:t>150'000</a:t>
                      </a:r>
                    </a:p>
                  </a:txBody>
                  <a:tcPr marL="7620" marR="7620" marT="7620" marB="0" anchor="ctr"/>
                </a:tc>
                <a:extLst>
                  <a:ext uri="{0D108BD9-81ED-4DB2-BD59-A6C34878D82A}">
                    <a16:rowId xmlns:a16="http://schemas.microsoft.com/office/drawing/2014/main" val="1792810936"/>
                  </a:ext>
                </a:extLst>
              </a:tr>
              <a:tr h="273245">
                <a:tc>
                  <a:txBody>
                    <a:bodyPr/>
                    <a:lstStyle/>
                    <a:p>
                      <a:pPr algn="l" fontAlgn="ctr"/>
                      <a:r>
                        <a:rPr lang="it-IT" sz="1600" b="0" i="0" u="none" strike="noStrike" dirty="0">
                          <a:solidFill>
                            <a:srgbClr val="000000"/>
                          </a:solidFill>
                          <a:effectLst/>
                          <a:latin typeface="Aptos" panose="020B0004020202020204" pitchFamily="34" charset="0"/>
                        </a:rPr>
                        <a:t>B2 - Settore turistico-alberghiero</a:t>
                      </a:r>
                    </a:p>
                  </a:txBody>
                  <a:tcPr marL="7620" marR="7620" marT="7620" marB="0" anchor="ctr"/>
                </a:tc>
                <a:tc>
                  <a:txBody>
                    <a:bodyPr/>
                    <a:lstStyle/>
                    <a:p>
                      <a:pPr algn="ctr" fontAlgn="ctr"/>
                      <a:r>
                        <a:rPr lang="it-IT" sz="1600" b="0" i="0" u="none" strike="noStrike" dirty="0">
                          <a:solidFill>
                            <a:srgbClr val="000000"/>
                          </a:solidFill>
                          <a:effectLst/>
                          <a:latin typeface="Aptos" panose="020B0004020202020204" pitchFamily="34" charset="0"/>
                        </a:rPr>
                        <a:t>83'000</a:t>
                      </a:r>
                    </a:p>
                  </a:txBody>
                  <a:tcPr marL="7620" marR="7620" marT="7620" marB="0" anchor="ctr"/>
                </a:tc>
                <a:tc>
                  <a:txBody>
                    <a:bodyPr/>
                    <a:lstStyle/>
                    <a:p>
                      <a:pPr algn="ctr" fontAlgn="ctr"/>
                      <a:r>
                        <a:rPr lang="it-IT" sz="1600" b="0" i="0" u="none" strike="noStrike" dirty="0">
                          <a:solidFill>
                            <a:srgbClr val="000000"/>
                          </a:solidFill>
                          <a:effectLst/>
                          <a:latin typeface="Aptos" panose="020B0004020202020204" pitchFamily="34" charset="0"/>
                        </a:rPr>
                        <a:t>83'000</a:t>
                      </a:r>
                    </a:p>
                  </a:txBody>
                  <a:tcPr marL="7620" marR="7620" marT="7620" marB="0" anchor="ctr"/>
                </a:tc>
                <a:tc>
                  <a:txBody>
                    <a:bodyPr/>
                    <a:lstStyle/>
                    <a:p>
                      <a:pPr algn="ctr" fontAlgn="ctr"/>
                      <a:r>
                        <a:rPr lang="it-IT" sz="1600" b="0" i="0" u="none" strike="noStrike" dirty="0">
                          <a:solidFill>
                            <a:srgbClr val="000000"/>
                          </a:solidFill>
                          <a:effectLst/>
                          <a:latin typeface="Aptos" panose="020B0004020202020204" pitchFamily="34" charset="0"/>
                        </a:rPr>
                        <a:t>84'000</a:t>
                      </a:r>
                    </a:p>
                  </a:txBody>
                  <a:tcPr marL="7620" marR="7620" marT="7620" marB="0" anchor="ctr"/>
                </a:tc>
                <a:tc>
                  <a:txBody>
                    <a:bodyPr/>
                    <a:lstStyle/>
                    <a:p>
                      <a:pPr algn="ctr" fontAlgn="ctr"/>
                      <a:r>
                        <a:rPr lang="it-IT" sz="1600" b="0" i="0" u="none" strike="noStrike" dirty="0">
                          <a:solidFill>
                            <a:srgbClr val="000000"/>
                          </a:solidFill>
                          <a:effectLst/>
                          <a:latin typeface="Aptos" panose="020B0004020202020204" pitchFamily="34" charset="0"/>
                        </a:rPr>
                        <a:t>250'000</a:t>
                      </a:r>
                    </a:p>
                  </a:txBody>
                  <a:tcPr marL="7620" marR="7620" marT="7620" marB="0" anchor="ctr"/>
                </a:tc>
                <a:extLst>
                  <a:ext uri="{0D108BD9-81ED-4DB2-BD59-A6C34878D82A}">
                    <a16:rowId xmlns:a16="http://schemas.microsoft.com/office/drawing/2014/main" val="2464512992"/>
                  </a:ext>
                </a:extLst>
              </a:tr>
            </a:tbl>
          </a:graphicData>
        </a:graphic>
      </p:graphicFrame>
      <p:sp>
        <p:nvSpPr>
          <p:cNvPr id="3" name="CasellaDiTesto 2">
            <a:extLst>
              <a:ext uri="{FF2B5EF4-FFF2-40B4-BE49-F238E27FC236}">
                <a16:creationId xmlns:a16="http://schemas.microsoft.com/office/drawing/2014/main" id="{71AAF0D9-6520-B545-D379-2779393554FA}"/>
              </a:ext>
            </a:extLst>
          </p:cNvPr>
          <p:cNvSpPr txBox="1"/>
          <p:nvPr/>
        </p:nvSpPr>
        <p:spPr>
          <a:xfrm>
            <a:off x="104252" y="4114800"/>
            <a:ext cx="8811148" cy="923330"/>
          </a:xfrm>
          <a:prstGeom prst="rect">
            <a:avLst/>
          </a:prstGeom>
          <a:noFill/>
        </p:spPr>
        <p:txBody>
          <a:bodyPr wrap="square" rtlCol="0">
            <a:spAutoFit/>
          </a:bodyPr>
          <a:lstStyle/>
          <a:p>
            <a:r>
              <a:rPr lang="it-IT" dirty="0"/>
              <a:t>I fabbisogni di lavoro subordinato stagionale espressi nel triennio 2023 – 2025 ammontano complessivamente a 550 mila unità. Di questi 300 mila afferiscono al settore agricolo e 250 mila unità al settore turistico alberghiero.</a:t>
            </a:r>
          </a:p>
        </p:txBody>
      </p:sp>
    </p:spTree>
    <p:extLst>
      <p:ext uri="{BB962C8B-B14F-4D97-AF65-F5344CB8AC3E}">
        <p14:creationId xmlns:p14="http://schemas.microsoft.com/office/powerpoint/2010/main" val="3500363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6152" y="88929"/>
            <a:ext cx="8751060" cy="369332"/>
          </a:xfrm>
          <a:prstGeom prst="rect">
            <a:avLst/>
          </a:prstGeom>
        </p:spPr>
        <p:txBody>
          <a:bodyPr vert="horz" wrap="square" lIns="0" tIns="0" rIns="0" bIns="0" rtlCol="0">
            <a:spAutoFit/>
          </a:bodyPr>
          <a:lstStyle/>
          <a:p>
            <a:pPr marL="12700">
              <a:lnSpc>
                <a:spcPct val="100000"/>
              </a:lnSpc>
            </a:pPr>
            <a:r>
              <a:rPr lang="it-IT" sz="2400" b="1" dirty="0">
                <a:effectLst/>
                <a:latin typeface="Titillium"/>
                <a:ea typeface="Times New Roman" panose="02020603050405020304" pitchFamily="18" charset="0"/>
              </a:rPr>
              <a:t>Programmazione dei flussi d’ingresso in Italia dei lavoratori stranieri </a:t>
            </a:r>
            <a:endParaRPr sz="2400" spc="15" dirty="0">
              <a:latin typeface="Titillium"/>
            </a:endParaRPr>
          </a:p>
        </p:txBody>
      </p:sp>
      <p:sp>
        <p:nvSpPr>
          <p:cNvPr id="6" name="CasellaDiTesto 5">
            <a:extLst>
              <a:ext uri="{FF2B5EF4-FFF2-40B4-BE49-F238E27FC236}">
                <a16:creationId xmlns:a16="http://schemas.microsoft.com/office/drawing/2014/main" id="{ABE7CC6E-F496-A3F1-3E36-3FA0B9FB0CEC}"/>
              </a:ext>
            </a:extLst>
          </p:cNvPr>
          <p:cNvSpPr txBox="1"/>
          <p:nvPr/>
        </p:nvSpPr>
        <p:spPr>
          <a:xfrm>
            <a:off x="42705" y="440102"/>
            <a:ext cx="9101295" cy="892552"/>
          </a:xfrm>
          <a:prstGeom prst="rect">
            <a:avLst/>
          </a:prstGeom>
          <a:noFill/>
        </p:spPr>
        <p:txBody>
          <a:bodyPr wrap="square">
            <a:spAutoFit/>
          </a:bodyPr>
          <a:lstStyle/>
          <a:p>
            <a:r>
              <a:rPr lang="it-IT" sz="2400" b="1" u="none" strike="noStrike" dirty="0">
                <a:solidFill>
                  <a:schemeClr val="bg1"/>
                </a:solidFill>
                <a:effectLst/>
              </a:rPr>
              <a:t>Fabbisogno parti sociali decreto triennale 2023-2025 (art.1 L. 50/2023) </a:t>
            </a:r>
            <a:r>
              <a:rPr lang="it-IT" sz="2800" b="1" u="none" strike="noStrike" dirty="0">
                <a:solidFill>
                  <a:schemeClr val="bg1"/>
                </a:solidFill>
                <a:effectLst/>
              </a:rPr>
              <a:t>– </a:t>
            </a:r>
            <a:r>
              <a:rPr lang="it-IT" sz="2400" b="1" u="none" strike="noStrike" dirty="0">
                <a:solidFill>
                  <a:srgbClr val="FF0000"/>
                </a:solidFill>
                <a:effectLst/>
              </a:rPr>
              <a:t>Confronto con le domande di nulla osta </a:t>
            </a:r>
            <a:r>
              <a:rPr lang="it-IT" sz="2400" b="1" u="none" strike="noStrike" dirty="0">
                <a:solidFill>
                  <a:schemeClr val="bg1"/>
                </a:solidFill>
                <a:effectLst/>
              </a:rPr>
              <a:t>(DPCM </a:t>
            </a:r>
            <a:r>
              <a:rPr lang="it-IT" sz="2800" b="1" u="none" strike="noStrike" dirty="0">
                <a:solidFill>
                  <a:schemeClr val="bg1"/>
                </a:solidFill>
                <a:effectLst/>
              </a:rPr>
              <a:t>27/09/2023) </a:t>
            </a:r>
            <a:endParaRPr lang="it-IT" sz="2800" b="1" dirty="0">
              <a:solidFill>
                <a:schemeClr val="bg1"/>
              </a:solidFill>
              <a:latin typeface="Titillium"/>
            </a:endParaRPr>
          </a:p>
        </p:txBody>
      </p:sp>
      <p:graphicFrame>
        <p:nvGraphicFramePr>
          <p:cNvPr id="3" name="Tabella 2">
            <a:extLst>
              <a:ext uri="{FF2B5EF4-FFF2-40B4-BE49-F238E27FC236}">
                <a16:creationId xmlns:a16="http://schemas.microsoft.com/office/drawing/2014/main" id="{3E6B0FC2-9C34-A84F-18E1-DB95918A956C}"/>
              </a:ext>
            </a:extLst>
          </p:cNvPr>
          <p:cNvGraphicFramePr>
            <a:graphicFrameLocks noGrp="1"/>
          </p:cNvGraphicFramePr>
          <p:nvPr>
            <p:extLst>
              <p:ext uri="{D42A27DB-BD31-4B8C-83A1-F6EECF244321}">
                <p14:modId xmlns:p14="http://schemas.microsoft.com/office/powerpoint/2010/main" val="2601604644"/>
              </p:ext>
            </p:extLst>
          </p:nvPr>
        </p:nvGraphicFramePr>
        <p:xfrm>
          <a:off x="114299" y="1358119"/>
          <a:ext cx="8915401" cy="4675601"/>
        </p:xfrm>
        <a:graphic>
          <a:graphicData uri="http://schemas.openxmlformats.org/drawingml/2006/table">
            <a:tbl>
              <a:tblPr>
                <a:tableStyleId>{22838BEF-8BB2-4498-84A7-C5851F593DF1}</a:tableStyleId>
              </a:tblPr>
              <a:tblGrid>
                <a:gridCol w="4038600">
                  <a:extLst>
                    <a:ext uri="{9D8B030D-6E8A-4147-A177-3AD203B41FA5}">
                      <a16:colId xmlns:a16="http://schemas.microsoft.com/office/drawing/2014/main" val="3609940808"/>
                    </a:ext>
                  </a:extLst>
                </a:gridCol>
                <a:gridCol w="1409701">
                  <a:extLst>
                    <a:ext uri="{9D8B030D-6E8A-4147-A177-3AD203B41FA5}">
                      <a16:colId xmlns:a16="http://schemas.microsoft.com/office/drawing/2014/main" val="872481645"/>
                    </a:ext>
                  </a:extLst>
                </a:gridCol>
                <a:gridCol w="1219200">
                  <a:extLst>
                    <a:ext uri="{9D8B030D-6E8A-4147-A177-3AD203B41FA5}">
                      <a16:colId xmlns:a16="http://schemas.microsoft.com/office/drawing/2014/main" val="2291904793"/>
                    </a:ext>
                  </a:extLst>
                </a:gridCol>
                <a:gridCol w="2247900">
                  <a:extLst>
                    <a:ext uri="{9D8B030D-6E8A-4147-A177-3AD203B41FA5}">
                      <a16:colId xmlns:a16="http://schemas.microsoft.com/office/drawing/2014/main" val="812521739"/>
                    </a:ext>
                  </a:extLst>
                </a:gridCol>
              </a:tblGrid>
              <a:tr h="178652">
                <a:tc rowSpan="2">
                  <a:txBody>
                    <a:bodyPr/>
                    <a:lstStyle/>
                    <a:p>
                      <a:pPr algn="ctr" fontAlgn="b"/>
                      <a:r>
                        <a:rPr lang="it-IT" sz="1600" u="none" strike="noStrike" dirty="0">
                          <a:effectLst/>
                        </a:rPr>
                        <a:t> </a:t>
                      </a:r>
                      <a:endParaRPr lang="it-IT" sz="1600" b="0" i="0" u="none" strike="noStrike" dirty="0">
                        <a:solidFill>
                          <a:srgbClr val="000000"/>
                        </a:solidFill>
                        <a:effectLst/>
                        <a:latin typeface="Aptos" panose="020B0004020202020204" pitchFamily="34" charset="0"/>
                      </a:endParaRPr>
                    </a:p>
                  </a:txBody>
                  <a:tcPr marL="7444" marR="7444" marT="7444" marB="0" anchor="b">
                    <a:solidFill>
                      <a:schemeClr val="accent1">
                        <a:lumMod val="20000"/>
                        <a:lumOff val="80000"/>
                      </a:schemeClr>
                    </a:solidFill>
                  </a:tcPr>
                </a:tc>
                <a:tc gridSpan="3">
                  <a:txBody>
                    <a:bodyPr/>
                    <a:lstStyle/>
                    <a:p>
                      <a:pPr algn="ctr" fontAlgn="ctr"/>
                      <a:r>
                        <a:rPr lang="it-IT" sz="1600" u="none" strike="noStrike" dirty="0">
                          <a:effectLst/>
                        </a:rPr>
                        <a:t>2024</a:t>
                      </a:r>
                      <a:endParaRPr lang="it-IT" sz="1600" b="1" i="0" u="none" strike="noStrike" dirty="0">
                        <a:solidFill>
                          <a:srgbClr val="000000"/>
                        </a:solidFill>
                        <a:effectLst/>
                        <a:latin typeface="Aptos" panose="020B0004020202020204" pitchFamily="34" charset="0"/>
                      </a:endParaRPr>
                    </a:p>
                  </a:txBody>
                  <a:tcPr marL="7444" marR="7444" marT="7444" marB="0" anchor="ctr">
                    <a:solidFill>
                      <a:schemeClr val="accent1">
                        <a:lumMod val="20000"/>
                        <a:lumOff val="80000"/>
                      </a:schemeClr>
                    </a:solid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154580240"/>
                  </a:ext>
                </a:extLst>
              </a:tr>
              <a:tr h="662501">
                <a:tc vMerge="1">
                  <a:txBody>
                    <a:bodyPr/>
                    <a:lstStyle/>
                    <a:p>
                      <a:endParaRPr lang="it-IT"/>
                    </a:p>
                  </a:txBody>
                  <a:tcPr/>
                </a:tc>
                <a:tc>
                  <a:txBody>
                    <a:bodyPr/>
                    <a:lstStyle/>
                    <a:p>
                      <a:pPr algn="ctr" fontAlgn="b"/>
                      <a:r>
                        <a:rPr lang="it-IT" sz="1600" u="none" strike="noStrike" dirty="0">
                          <a:effectLst/>
                        </a:rPr>
                        <a:t>Fabbisogni espressi</a:t>
                      </a:r>
                      <a:endParaRPr lang="it-IT" sz="1600" b="0" i="0" u="none" strike="noStrike" dirty="0">
                        <a:solidFill>
                          <a:srgbClr val="000000"/>
                        </a:solidFill>
                        <a:effectLst/>
                        <a:latin typeface="Aptos" panose="020B0004020202020204" pitchFamily="34" charset="0"/>
                      </a:endParaRPr>
                    </a:p>
                  </a:txBody>
                  <a:tcPr marL="7444" marR="7444" marT="7444" marB="0" anchor="ctr">
                    <a:solidFill>
                      <a:schemeClr val="accent1">
                        <a:lumMod val="20000"/>
                        <a:lumOff val="80000"/>
                      </a:schemeClr>
                    </a:solidFill>
                  </a:tcPr>
                </a:tc>
                <a:tc>
                  <a:txBody>
                    <a:bodyPr/>
                    <a:lstStyle/>
                    <a:p>
                      <a:pPr algn="ctr" fontAlgn="b"/>
                      <a:r>
                        <a:rPr lang="it-IT" sz="1600" u="none" strike="noStrike" dirty="0">
                          <a:effectLst/>
                        </a:rPr>
                        <a:t>Domande di nulla osta</a:t>
                      </a:r>
                      <a:endParaRPr lang="it-IT" sz="1600" b="0" i="0" u="none" strike="noStrike" dirty="0">
                        <a:solidFill>
                          <a:srgbClr val="000000"/>
                        </a:solidFill>
                        <a:effectLst/>
                        <a:latin typeface="Aptos" panose="020B0004020202020204" pitchFamily="34" charset="0"/>
                      </a:endParaRPr>
                    </a:p>
                  </a:txBody>
                  <a:tcPr marL="7444" marR="7444" marT="7444" marB="0" anchor="ctr">
                    <a:solidFill>
                      <a:schemeClr val="accent1">
                        <a:lumMod val="20000"/>
                        <a:lumOff val="80000"/>
                      </a:schemeClr>
                    </a:solidFill>
                  </a:tcPr>
                </a:tc>
                <a:tc>
                  <a:txBody>
                    <a:bodyPr/>
                    <a:lstStyle/>
                    <a:p>
                      <a:pPr algn="ctr" fontAlgn="b"/>
                      <a:r>
                        <a:rPr lang="it-IT" sz="1600" u="none" strike="noStrike" dirty="0">
                          <a:effectLst/>
                        </a:rPr>
                        <a:t>Differenza domande di nulla osta e fabbisogni</a:t>
                      </a:r>
                      <a:endParaRPr lang="it-IT" sz="1600" b="0" i="0" u="none" strike="noStrike" dirty="0">
                        <a:solidFill>
                          <a:srgbClr val="000000"/>
                        </a:solidFill>
                        <a:effectLst/>
                        <a:latin typeface="Aptos" panose="020B0004020202020204" pitchFamily="34" charset="0"/>
                      </a:endParaRPr>
                    </a:p>
                  </a:txBody>
                  <a:tcPr marL="7444" marR="7444" marT="7444" marB="0" anchor="ctr">
                    <a:solidFill>
                      <a:schemeClr val="accent1">
                        <a:lumMod val="20000"/>
                        <a:lumOff val="80000"/>
                      </a:schemeClr>
                    </a:solidFill>
                  </a:tcPr>
                </a:tc>
                <a:extLst>
                  <a:ext uri="{0D108BD9-81ED-4DB2-BD59-A6C34878D82A}">
                    <a16:rowId xmlns:a16="http://schemas.microsoft.com/office/drawing/2014/main" val="2049715316"/>
                  </a:ext>
                </a:extLst>
              </a:tr>
              <a:tr h="178652">
                <a:tc>
                  <a:txBody>
                    <a:bodyPr/>
                    <a:lstStyle/>
                    <a:p>
                      <a:pPr algn="l" fontAlgn="ctr"/>
                      <a:r>
                        <a:rPr lang="it-IT" sz="1600" b="1" u="none" strike="noStrike" dirty="0">
                          <a:effectLst/>
                        </a:rPr>
                        <a:t>A) Lavoro subordinato non stagionale</a:t>
                      </a:r>
                      <a:endParaRPr lang="it-IT" sz="1600" b="1" i="0"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ctr"/>
                      <a:r>
                        <a:rPr lang="it-IT" sz="1600" b="1" u="none" strike="noStrike" dirty="0">
                          <a:effectLst/>
                        </a:rPr>
                        <a:t>79'600</a:t>
                      </a:r>
                      <a:endParaRPr lang="it-IT" sz="1600" b="1" i="0"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b="1" u="none" strike="noStrike" dirty="0">
                          <a:effectLst/>
                        </a:rPr>
                        <a:t>351'701</a:t>
                      </a:r>
                      <a:endParaRPr lang="it-IT" sz="1600" b="1" i="0"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b="1" u="none" strike="noStrike" dirty="0">
                          <a:effectLst/>
                        </a:rPr>
                        <a:t>+272'101</a:t>
                      </a:r>
                      <a:endParaRPr lang="it-IT" sz="1600" b="1" i="0" u="none" strike="noStrike" dirty="0">
                        <a:solidFill>
                          <a:srgbClr val="000000"/>
                        </a:solidFill>
                        <a:effectLst/>
                        <a:latin typeface="Aptos" panose="020B0004020202020204" pitchFamily="34" charset="0"/>
                      </a:endParaRPr>
                    </a:p>
                  </a:txBody>
                  <a:tcPr marL="7444" marR="7444" marT="7444" marB="0" anchor="ctr"/>
                </a:tc>
                <a:extLst>
                  <a:ext uri="{0D108BD9-81ED-4DB2-BD59-A6C34878D82A}">
                    <a16:rowId xmlns:a16="http://schemas.microsoft.com/office/drawing/2014/main" val="889728367"/>
                  </a:ext>
                </a:extLst>
              </a:tr>
              <a:tr h="186096">
                <a:tc>
                  <a:txBody>
                    <a:bodyPr/>
                    <a:lstStyle/>
                    <a:p>
                      <a:pPr algn="l" fontAlgn="ctr"/>
                      <a:r>
                        <a:rPr lang="it-IT" sz="1600" u="none" strike="noStrike" dirty="0">
                          <a:effectLst/>
                        </a:rPr>
                        <a:t>A.1. Lavoro subordinato</a:t>
                      </a:r>
                      <a:endParaRPr lang="it-IT" sz="1600" b="1" i="0"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ctr"/>
                      <a:r>
                        <a:rPr lang="it-IT" sz="1600" u="none" strike="noStrike" dirty="0">
                          <a:effectLst/>
                        </a:rPr>
                        <a:t>59'600</a:t>
                      </a:r>
                      <a:endParaRPr lang="it-IT" sz="1600" b="1" i="0"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u="none" strike="noStrike" dirty="0">
                          <a:effectLst/>
                        </a:rPr>
                        <a:t>245'380</a:t>
                      </a:r>
                      <a:endParaRPr lang="it-IT" sz="1600" b="0" i="0"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u="none" strike="noStrike" dirty="0">
                          <a:effectLst/>
                        </a:rPr>
                        <a:t>+185'780</a:t>
                      </a:r>
                      <a:endParaRPr lang="it-IT" sz="1600" b="0" i="0" u="none" strike="noStrike" dirty="0">
                        <a:solidFill>
                          <a:srgbClr val="000000"/>
                        </a:solidFill>
                        <a:effectLst/>
                        <a:latin typeface="Aptos" panose="020B0004020202020204" pitchFamily="34" charset="0"/>
                      </a:endParaRPr>
                    </a:p>
                  </a:txBody>
                  <a:tcPr marL="7444" marR="7444" marT="7444" marB="0" anchor="ctr"/>
                </a:tc>
                <a:extLst>
                  <a:ext uri="{0D108BD9-81ED-4DB2-BD59-A6C34878D82A}">
                    <a16:rowId xmlns:a16="http://schemas.microsoft.com/office/drawing/2014/main" val="1365054386"/>
                  </a:ext>
                </a:extLst>
              </a:tr>
              <a:tr h="186096">
                <a:tc>
                  <a:txBody>
                    <a:bodyPr/>
                    <a:lstStyle/>
                    <a:p>
                      <a:pPr algn="ctr" fontAlgn="ctr"/>
                      <a:r>
                        <a:rPr lang="it-IT" sz="1600" i="1" u="none" strike="noStrike" dirty="0">
                          <a:effectLst/>
                        </a:rPr>
                        <a:t>Edilizia</a:t>
                      </a:r>
                      <a:endParaRPr lang="it-IT" sz="1600" b="0" i="1"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ctr"/>
                      <a:r>
                        <a:rPr lang="it-IT" sz="1600" i="1" u="none" strike="noStrike" dirty="0">
                          <a:effectLst/>
                        </a:rPr>
                        <a:t>4'000</a:t>
                      </a:r>
                      <a:endParaRPr lang="it-IT" sz="1600" b="0" i="1"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i="1" u="none" strike="noStrike" dirty="0">
                          <a:effectLst/>
                        </a:rPr>
                        <a:t>163'068</a:t>
                      </a:r>
                      <a:endParaRPr lang="it-IT" sz="1600" b="0" i="1"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i="1" u="none" strike="noStrike" dirty="0">
                          <a:effectLst/>
                        </a:rPr>
                        <a:t>+159'068</a:t>
                      </a:r>
                      <a:endParaRPr lang="it-IT" sz="1600" b="0" i="1" u="none" strike="noStrike" dirty="0">
                        <a:solidFill>
                          <a:srgbClr val="000000"/>
                        </a:solidFill>
                        <a:effectLst/>
                        <a:latin typeface="Aptos" panose="020B0004020202020204" pitchFamily="34" charset="0"/>
                      </a:endParaRPr>
                    </a:p>
                  </a:txBody>
                  <a:tcPr marL="7444" marR="7444" marT="7444" marB="0" anchor="ctr"/>
                </a:tc>
                <a:extLst>
                  <a:ext uri="{0D108BD9-81ED-4DB2-BD59-A6C34878D82A}">
                    <a16:rowId xmlns:a16="http://schemas.microsoft.com/office/drawing/2014/main" val="2897151450"/>
                  </a:ext>
                </a:extLst>
              </a:tr>
              <a:tr h="186096">
                <a:tc>
                  <a:txBody>
                    <a:bodyPr/>
                    <a:lstStyle/>
                    <a:p>
                      <a:pPr algn="ctr" fontAlgn="ctr"/>
                      <a:r>
                        <a:rPr lang="it-IT" sz="1600" i="1" u="none" strike="noStrike" dirty="0">
                          <a:effectLst/>
                        </a:rPr>
                        <a:t>Autotrasporto merci</a:t>
                      </a:r>
                      <a:endParaRPr lang="it-IT" sz="1600" b="0" i="1"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ctr"/>
                      <a:r>
                        <a:rPr lang="it-IT" sz="1600" i="1" u="none" strike="noStrike" dirty="0">
                          <a:effectLst/>
                        </a:rPr>
                        <a:t>20'000</a:t>
                      </a:r>
                      <a:endParaRPr lang="it-IT" sz="1600" b="0" i="1" u="none" strike="noStrike" dirty="0">
                        <a:solidFill>
                          <a:srgbClr val="000000"/>
                        </a:solidFill>
                        <a:effectLst/>
                        <a:latin typeface="Aptos" panose="020B0004020202020204" pitchFamily="34" charset="0"/>
                      </a:endParaRPr>
                    </a:p>
                  </a:txBody>
                  <a:tcPr marL="7444" marR="7444" marT="7444" marB="0" anchor="ctr"/>
                </a:tc>
                <a:tc rowSpan="2">
                  <a:txBody>
                    <a:bodyPr/>
                    <a:lstStyle/>
                    <a:p>
                      <a:pPr algn="ctr" fontAlgn="b"/>
                      <a:r>
                        <a:rPr lang="it-IT" sz="1600" i="1" u="none" strike="noStrike">
                          <a:effectLst/>
                        </a:rPr>
                        <a:t>1'842</a:t>
                      </a:r>
                      <a:endParaRPr lang="it-IT" sz="1600" b="0" i="1" u="none" strike="noStrike">
                        <a:solidFill>
                          <a:srgbClr val="000000"/>
                        </a:solidFill>
                        <a:effectLst/>
                        <a:latin typeface="Aptos" panose="020B0004020202020204" pitchFamily="34" charset="0"/>
                      </a:endParaRPr>
                    </a:p>
                  </a:txBody>
                  <a:tcPr marL="7444" marR="7444" marT="7444" marB="0" anchor="ctr"/>
                </a:tc>
                <a:tc rowSpan="2">
                  <a:txBody>
                    <a:bodyPr/>
                    <a:lstStyle/>
                    <a:p>
                      <a:pPr algn="ctr" fontAlgn="b"/>
                      <a:r>
                        <a:rPr lang="it-IT" sz="1600" i="1" u="none" strike="noStrike" dirty="0">
                          <a:solidFill>
                            <a:srgbClr val="FF0000"/>
                          </a:solidFill>
                          <a:effectLst/>
                        </a:rPr>
                        <a:t>-31'158</a:t>
                      </a:r>
                      <a:endParaRPr lang="it-IT" sz="1600" b="0" i="1" u="none" strike="noStrike" dirty="0">
                        <a:solidFill>
                          <a:srgbClr val="FF0000"/>
                        </a:solidFill>
                        <a:effectLst/>
                        <a:latin typeface="Aptos" panose="020B0004020202020204" pitchFamily="34" charset="0"/>
                      </a:endParaRPr>
                    </a:p>
                  </a:txBody>
                  <a:tcPr marL="7444" marR="7444" marT="7444" marB="0" anchor="ctr"/>
                </a:tc>
                <a:extLst>
                  <a:ext uri="{0D108BD9-81ED-4DB2-BD59-A6C34878D82A}">
                    <a16:rowId xmlns:a16="http://schemas.microsoft.com/office/drawing/2014/main" val="4187694233"/>
                  </a:ext>
                </a:extLst>
              </a:tr>
              <a:tr h="186096">
                <a:tc>
                  <a:txBody>
                    <a:bodyPr/>
                    <a:lstStyle/>
                    <a:p>
                      <a:pPr algn="ctr" fontAlgn="ctr"/>
                      <a:r>
                        <a:rPr lang="it-IT" sz="1600" i="1" u="none" strike="noStrike" dirty="0">
                          <a:effectLst/>
                        </a:rPr>
                        <a:t>Trasporto passeggeri con autobus</a:t>
                      </a:r>
                      <a:endParaRPr lang="it-IT" sz="1600" b="0" i="1"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ctr"/>
                      <a:r>
                        <a:rPr lang="it-IT" sz="1600" i="1" u="none" strike="noStrike" dirty="0">
                          <a:effectLst/>
                        </a:rPr>
                        <a:t>13'000</a:t>
                      </a:r>
                      <a:endParaRPr lang="it-IT" sz="1600" b="0" i="1" u="none" strike="noStrike" dirty="0">
                        <a:solidFill>
                          <a:srgbClr val="000000"/>
                        </a:solidFill>
                        <a:effectLst/>
                        <a:latin typeface="Aptos" panose="020B0004020202020204" pitchFamily="34" charset="0"/>
                      </a:endParaRPr>
                    </a:p>
                  </a:txBody>
                  <a:tcPr marL="7444" marR="7444" marT="7444" marB="0" anchor="ctr"/>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val="183447091"/>
                  </a:ext>
                </a:extLst>
              </a:tr>
              <a:tr h="186096">
                <a:tc>
                  <a:txBody>
                    <a:bodyPr/>
                    <a:lstStyle/>
                    <a:p>
                      <a:pPr algn="ctr" fontAlgn="ctr"/>
                      <a:r>
                        <a:rPr lang="it-IT" sz="1600" i="1" u="none" strike="noStrike" dirty="0">
                          <a:effectLst/>
                        </a:rPr>
                        <a:t>Turistico/Alberghiero</a:t>
                      </a:r>
                      <a:endParaRPr lang="it-IT" sz="1600" b="0" i="1"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ctr"/>
                      <a:r>
                        <a:rPr lang="it-IT" sz="1600" i="1" u="none" strike="noStrike">
                          <a:effectLst/>
                        </a:rPr>
                        <a:t>10'000</a:t>
                      </a:r>
                      <a:endParaRPr lang="it-IT" sz="1600" b="0" i="1" u="none" strike="noStrike">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i="1" u="none" strike="noStrike" dirty="0">
                          <a:effectLst/>
                        </a:rPr>
                        <a:t>21'345</a:t>
                      </a:r>
                      <a:endParaRPr lang="it-IT" sz="1600" b="0" i="1"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i="1" u="none" strike="noStrike" dirty="0">
                          <a:effectLst/>
                        </a:rPr>
                        <a:t>+11'345</a:t>
                      </a:r>
                      <a:endParaRPr lang="it-IT" sz="1600" b="0" i="1" u="none" strike="noStrike" dirty="0">
                        <a:solidFill>
                          <a:srgbClr val="000000"/>
                        </a:solidFill>
                        <a:effectLst/>
                        <a:latin typeface="Aptos" panose="020B0004020202020204" pitchFamily="34" charset="0"/>
                      </a:endParaRPr>
                    </a:p>
                  </a:txBody>
                  <a:tcPr marL="7444" marR="7444" marT="7444" marB="0" anchor="ctr"/>
                </a:tc>
                <a:extLst>
                  <a:ext uri="{0D108BD9-81ED-4DB2-BD59-A6C34878D82A}">
                    <a16:rowId xmlns:a16="http://schemas.microsoft.com/office/drawing/2014/main" val="3358626072"/>
                  </a:ext>
                </a:extLst>
              </a:tr>
              <a:tr h="186096">
                <a:tc>
                  <a:txBody>
                    <a:bodyPr/>
                    <a:lstStyle/>
                    <a:p>
                      <a:pPr algn="ctr" fontAlgn="ctr"/>
                      <a:r>
                        <a:rPr lang="it-IT" sz="1600" i="1" u="none" strike="noStrike" dirty="0">
                          <a:effectLst/>
                        </a:rPr>
                        <a:t>Telecomunicazioni</a:t>
                      </a:r>
                      <a:endParaRPr lang="it-IT" sz="1600" b="0" i="1"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ctr"/>
                      <a:r>
                        <a:rPr lang="it-IT" sz="1600" i="1" u="none" strike="noStrike">
                          <a:effectLst/>
                        </a:rPr>
                        <a:t>3'500</a:t>
                      </a:r>
                      <a:endParaRPr lang="it-IT" sz="1600" b="0" i="1" u="none" strike="noStrike">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i="1" u="none" strike="noStrike">
                          <a:effectLst/>
                        </a:rPr>
                        <a:t>6'322</a:t>
                      </a:r>
                      <a:endParaRPr lang="it-IT" sz="1600" b="0" i="1" u="none" strike="noStrike">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i="1" u="none" strike="noStrike" dirty="0">
                          <a:effectLst/>
                        </a:rPr>
                        <a:t>+2'822</a:t>
                      </a:r>
                      <a:endParaRPr lang="it-IT" sz="1600" b="0" i="1" u="none" strike="noStrike" dirty="0">
                        <a:solidFill>
                          <a:srgbClr val="000000"/>
                        </a:solidFill>
                        <a:effectLst/>
                        <a:latin typeface="Aptos" panose="020B0004020202020204" pitchFamily="34" charset="0"/>
                      </a:endParaRPr>
                    </a:p>
                  </a:txBody>
                  <a:tcPr marL="7444" marR="7444" marT="7444" marB="0" anchor="ctr"/>
                </a:tc>
                <a:extLst>
                  <a:ext uri="{0D108BD9-81ED-4DB2-BD59-A6C34878D82A}">
                    <a16:rowId xmlns:a16="http://schemas.microsoft.com/office/drawing/2014/main" val="1218943229"/>
                  </a:ext>
                </a:extLst>
              </a:tr>
              <a:tr h="186096">
                <a:tc>
                  <a:txBody>
                    <a:bodyPr/>
                    <a:lstStyle/>
                    <a:p>
                      <a:pPr algn="ctr" fontAlgn="ctr"/>
                      <a:r>
                        <a:rPr lang="it-IT" sz="1600" i="1" u="none" strike="noStrike" dirty="0">
                          <a:effectLst/>
                        </a:rPr>
                        <a:t>Alimentare</a:t>
                      </a:r>
                      <a:endParaRPr lang="it-IT" sz="1600" b="0" i="1"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ctr"/>
                      <a:r>
                        <a:rPr lang="it-IT" sz="1600" i="1" u="none" strike="noStrike" dirty="0">
                          <a:effectLst/>
                        </a:rPr>
                        <a:t>1'500</a:t>
                      </a:r>
                      <a:endParaRPr lang="it-IT" sz="1600" b="0" i="1"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i="1" u="none" strike="noStrike">
                          <a:effectLst/>
                        </a:rPr>
                        <a:t>22'686</a:t>
                      </a:r>
                      <a:endParaRPr lang="it-IT" sz="1600" b="0" i="1" u="none" strike="noStrike">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i="1" u="none" strike="noStrike" dirty="0">
                          <a:effectLst/>
                        </a:rPr>
                        <a:t>+21'186</a:t>
                      </a:r>
                      <a:endParaRPr lang="it-IT" sz="1600" b="0" i="1" u="none" strike="noStrike" dirty="0">
                        <a:solidFill>
                          <a:srgbClr val="000000"/>
                        </a:solidFill>
                        <a:effectLst/>
                        <a:latin typeface="Aptos" panose="020B0004020202020204" pitchFamily="34" charset="0"/>
                      </a:endParaRPr>
                    </a:p>
                  </a:txBody>
                  <a:tcPr marL="7444" marR="7444" marT="7444" marB="0" anchor="ctr"/>
                </a:tc>
                <a:extLst>
                  <a:ext uri="{0D108BD9-81ED-4DB2-BD59-A6C34878D82A}">
                    <a16:rowId xmlns:a16="http://schemas.microsoft.com/office/drawing/2014/main" val="71510300"/>
                  </a:ext>
                </a:extLst>
              </a:tr>
              <a:tr h="178652">
                <a:tc>
                  <a:txBody>
                    <a:bodyPr/>
                    <a:lstStyle/>
                    <a:p>
                      <a:pPr algn="ctr" fontAlgn="ctr"/>
                      <a:r>
                        <a:rPr lang="it-IT" sz="1600" i="1" u="none" strike="noStrike" dirty="0">
                          <a:effectLst/>
                        </a:rPr>
                        <a:t>Altri settori*</a:t>
                      </a:r>
                      <a:endParaRPr lang="it-IT" sz="1600" b="0" i="1"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ctr"/>
                      <a:r>
                        <a:rPr lang="it-IT" sz="1600" i="1" u="none" strike="noStrike" dirty="0">
                          <a:effectLst/>
                        </a:rPr>
                        <a:t>7'600</a:t>
                      </a:r>
                      <a:endParaRPr lang="it-IT" sz="1600" b="0" i="1"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i="1" u="none" strike="noStrike" dirty="0">
                          <a:effectLst/>
                        </a:rPr>
                        <a:t>30'117</a:t>
                      </a:r>
                      <a:endParaRPr lang="it-IT" sz="1600" b="0" i="1"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i="1" u="none" strike="noStrike" dirty="0">
                          <a:effectLst/>
                        </a:rPr>
                        <a:t>+22'517</a:t>
                      </a:r>
                      <a:endParaRPr lang="it-IT" sz="1600" b="0" i="1" u="none" strike="noStrike" dirty="0">
                        <a:solidFill>
                          <a:srgbClr val="000000"/>
                        </a:solidFill>
                        <a:effectLst/>
                        <a:latin typeface="Aptos" panose="020B0004020202020204" pitchFamily="34" charset="0"/>
                      </a:endParaRPr>
                    </a:p>
                  </a:txBody>
                  <a:tcPr marL="7444" marR="7444" marT="7444" marB="0" anchor="ctr"/>
                </a:tc>
                <a:extLst>
                  <a:ext uri="{0D108BD9-81ED-4DB2-BD59-A6C34878D82A}">
                    <a16:rowId xmlns:a16="http://schemas.microsoft.com/office/drawing/2014/main" val="1886539125"/>
                  </a:ext>
                </a:extLst>
              </a:tr>
              <a:tr h="178652">
                <a:tc>
                  <a:txBody>
                    <a:bodyPr/>
                    <a:lstStyle/>
                    <a:p>
                      <a:pPr algn="l" fontAlgn="ctr"/>
                      <a:r>
                        <a:rPr lang="it-IT" sz="1600" u="none" strike="noStrike">
                          <a:effectLst/>
                        </a:rPr>
                        <a:t>A.2. Lavoro subordinato (settore domestico)</a:t>
                      </a:r>
                      <a:endParaRPr lang="it-IT" sz="1600" b="1" i="0" u="none" strike="noStrike">
                        <a:solidFill>
                          <a:srgbClr val="000000"/>
                        </a:solidFill>
                        <a:effectLst/>
                        <a:latin typeface="Aptos" panose="020B0004020202020204" pitchFamily="34" charset="0"/>
                      </a:endParaRPr>
                    </a:p>
                  </a:txBody>
                  <a:tcPr marL="7444" marR="7444" marT="7444" marB="0" anchor="ctr"/>
                </a:tc>
                <a:tc>
                  <a:txBody>
                    <a:bodyPr/>
                    <a:lstStyle/>
                    <a:p>
                      <a:pPr algn="ctr" fontAlgn="ctr"/>
                      <a:r>
                        <a:rPr lang="it-IT" sz="1600" u="none" strike="noStrike">
                          <a:effectLst/>
                        </a:rPr>
                        <a:t>20'000</a:t>
                      </a:r>
                      <a:endParaRPr lang="it-IT" sz="1600" b="1" i="0" u="none" strike="noStrike">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u="none" strike="noStrike">
                          <a:effectLst/>
                        </a:rPr>
                        <a:t>106321</a:t>
                      </a:r>
                      <a:endParaRPr lang="it-IT" sz="1600" b="0" i="0" u="none" strike="noStrike">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u="none" strike="noStrike" dirty="0">
                          <a:effectLst/>
                        </a:rPr>
                        <a:t>+86'321</a:t>
                      </a:r>
                      <a:endParaRPr lang="it-IT" sz="1600" b="0" i="0" u="none" strike="noStrike" dirty="0">
                        <a:solidFill>
                          <a:srgbClr val="000000"/>
                        </a:solidFill>
                        <a:effectLst/>
                        <a:latin typeface="Aptos" panose="020B0004020202020204" pitchFamily="34" charset="0"/>
                      </a:endParaRPr>
                    </a:p>
                  </a:txBody>
                  <a:tcPr marL="7444" marR="7444" marT="7444" marB="0" anchor="ctr"/>
                </a:tc>
                <a:extLst>
                  <a:ext uri="{0D108BD9-81ED-4DB2-BD59-A6C34878D82A}">
                    <a16:rowId xmlns:a16="http://schemas.microsoft.com/office/drawing/2014/main" val="1099768060"/>
                  </a:ext>
                </a:extLst>
              </a:tr>
              <a:tr h="178652">
                <a:tc>
                  <a:txBody>
                    <a:bodyPr/>
                    <a:lstStyle/>
                    <a:p>
                      <a:pPr algn="l" fontAlgn="ctr"/>
                      <a:r>
                        <a:rPr lang="it-IT" sz="1600" b="1" u="none" strike="noStrike" dirty="0">
                          <a:effectLst/>
                        </a:rPr>
                        <a:t>B) Lavoro subordinato stagionale</a:t>
                      </a:r>
                      <a:endParaRPr lang="it-IT" sz="1600" b="1" i="0"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ctr"/>
                      <a:r>
                        <a:rPr lang="it-IT" sz="1600" b="1" u="none" strike="noStrike" dirty="0">
                          <a:effectLst/>
                        </a:rPr>
                        <a:t>183'000</a:t>
                      </a:r>
                      <a:endParaRPr lang="it-IT" sz="1600" b="1" i="0"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b="1" u="none" strike="noStrike" dirty="0">
                          <a:effectLst/>
                        </a:rPr>
                        <a:t>336'508</a:t>
                      </a:r>
                      <a:endParaRPr lang="it-IT" sz="1600" b="1" i="0"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b="1" u="none" strike="noStrike" dirty="0">
                          <a:effectLst/>
                        </a:rPr>
                        <a:t>+153'508</a:t>
                      </a:r>
                      <a:endParaRPr lang="it-IT" sz="1600" b="1" i="0" u="none" strike="noStrike" dirty="0">
                        <a:solidFill>
                          <a:srgbClr val="000000"/>
                        </a:solidFill>
                        <a:effectLst/>
                        <a:latin typeface="Aptos" panose="020B0004020202020204" pitchFamily="34" charset="0"/>
                      </a:endParaRPr>
                    </a:p>
                  </a:txBody>
                  <a:tcPr marL="7444" marR="7444" marT="7444" marB="0" anchor="ctr"/>
                </a:tc>
                <a:extLst>
                  <a:ext uri="{0D108BD9-81ED-4DB2-BD59-A6C34878D82A}">
                    <a16:rowId xmlns:a16="http://schemas.microsoft.com/office/drawing/2014/main" val="235659875"/>
                  </a:ext>
                </a:extLst>
              </a:tr>
              <a:tr h="178652">
                <a:tc>
                  <a:txBody>
                    <a:bodyPr/>
                    <a:lstStyle/>
                    <a:p>
                      <a:pPr algn="l" fontAlgn="ctr"/>
                      <a:r>
                        <a:rPr lang="it-IT" sz="1600" u="none" strike="noStrike" dirty="0">
                          <a:effectLst/>
                        </a:rPr>
                        <a:t>B.1 - Settore agricolo</a:t>
                      </a:r>
                      <a:endParaRPr lang="it-IT" sz="1600" b="1" i="0"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ctr"/>
                      <a:r>
                        <a:rPr lang="it-IT" sz="1600" u="none" strike="noStrike">
                          <a:effectLst/>
                        </a:rPr>
                        <a:t>100'000</a:t>
                      </a:r>
                      <a:endParaRPr lang="it-IT" sz="1600" b="1" i="0" u="none" strike="noStrike">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u="none" strike="noStrike">
                          <a:effectLst/>
                        </a:rPr>
                        <a:t>293'460</a:t>
                      </a:r>
                      <a:endParaRPr lang="it-IT" sz="1600" b="0" i="0" u="none" strike="noStrike">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u="none" strike="noStrike" dirty="0">
                          <a:effectLst/>
                        </a:rPr>
                        <a:t>+193'460</a:t>
                      </a:r>
                      <a:endParaRPr lang="it-IT" sz="1600" b="0" i="0" u="none" strike="noStrike" dirty="0">
                        <a:solidFill>
                          <a:srgbClr val="000000"/>
                        </a:solidFill>
                        <a:effectLst/>
                        <a:latin typeface="Aptos" panose="020B0004020202020204" pitchFamily="34" charset="0"/>
                      </a:endParaRPr>
                    </a:p>
                  </a:txBody>
                  <a:tcPr marL="7444" marR="7444" marT="7444" marB="0" anchor="ctr"/>
                </a:tc>
                <a:extLst>
                  <a:ext uri="{0D108BD9-81ED-4DB2-BD59-A6C34878D82A}">
                    <a16:rowId xmlns:a16="http://schemas.microsoft.com/office/drawing/2014/main" val="2131407415"/>
                  </a:ext>
                </a:extLst>
              </a:tr>
              <a:tr h="446630">
                <a:tc>
                  <a:txBody>
                    <a:bodyPr/>
                    <a:lstStyle/>
                    <a:p>
                      <a:pPr algn="r" fontAlgn="ctr"/>
                      <a:r>
                        <a:rPr lang="it-IT" sz="1600" u="none" strike="noStrike" dirty="0">
                          <a:effectLst/>
                        </a:rPr>
                        <a:t>B.1.1 Quota dedicata alle domande delle organizzazioni datoriali.</a:t>
                      </a:r>
                      <a:endParaRPr lang="it-IT" sz="1600" b="0" i="1"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ctr"/>
                      <a:r>
                        <a:rPr lang="it-IT" sz="1600" u="none" strike="noStrike" dirty="0">
                          <a:effectLst/>
                        </a:rPr>
                        <a:t>50'000</a:t>
                      </a:r>
                      <a:endParaRPr lang="it-IT" sz="1600" b="0" i="1"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u="none" strike="noStrike" dirty="0">
                          <a:effectLst/>
                        </a:rPr>
                        <a:t>69'731</a:t>
                      </a:r>
                      <a:endParaRPr lang="it-IT" sz="1600" b="0" i="1"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u="none" strike="noStrike" dirty="0">
                          <a:effectLst/>
                        </a:rPr>
                        <a:t>+19'731</a:t>
                      </a:r>
                      <a:endParaRPr lang="it-IT" sz="1600" b="0" i="1" u="none" strike="noStrike" dirty="0">
                        <a:solidFill>
                          <a:srgbClr val="000000"/>
                        </a:solidFill>
                        <a:effectLst/>
                        <a:latin typeface="Aptos" panose="020B0004020202020204" pitchFamily="34" charset="0"/>
                      </a:endParaRPr>
                    </a:p>
                  </a:txBody>
                  <a:tcPr marL="7444" marR="7444" marT="7444" marB="0" anchor="ctr"/>
                </a:tc>
                <a:extLst>
                  <a:ext uri="{0D108BD9-81ED-4DB2-BD59-A6C34878D82A}">
                    <a16:rowId xmlns:a16="http://schemas.microsoft.com/office/drawing/2014/main" val="2009557499"/>
                  </a:ext>
                </a:extLst>
              </a:tr>
              <a:tr h="178652">
                <a:tc>
                  <a:txBody>
                    <a:bodyPr/>
                    <a:lstStyle/>
                    <a:p>
                      <a:pPr algn="l" fontAlgn="ctr"/>
                      <a:r>
                        <a:rPr lang="it-IT" sz="1600" u="none" strike="noStrike" dirty="0">
                          <a:effectLst/>
                        </a:rPr>
                        <a:t>B2 - Settore turistico-alberghiero</a:t>
                      </a:r>
                      <a:endParaRPr lang="it-IT" sz="1600" b="1" i="0" u="none" strike="noStrike" dirty="0">
                        <a:solidFill>
                          <a:srgbClr val="000000"/>
                        </a:solidFill>
                        <a:effectLst/>
                        <a:latin typeface="Aptos" panose="020B0004020202020204" pitchFamily="34" charset="0"/>
                      </a:endParaRPr>
                    </a:p>
                  </a:txBody>
                  <a:tcPr marL="7444" marR="7444" marT="7444" marB="0" anchor="ctr"/>
                </a:tc>
                <a:tc>
                  <a:txBody>
                    <a:bodyPr/>
                    <a:lstStyle/>
                    <a:p>
                      <a:pPr algn="ctr" fontAlgn="ctr"/>
                      <a:r>
                        <a:rPr lang="it-IT" sz="1600" u="none" strike="noStrike">
                          <a:effectLst/>
                        </a:rPr>
                        <a:t>83'000</a:t>
                      </a:r>
                      <a:endParaRPr lang="it-IT" sz="1600" b="1" i="0" u="none" strike="noStrike">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u="none" strike="noStrike">
                          <a:effectLst/>
                        </a:rPr>
                        <a:t>43'048</a:t>
                      </a:r>
                      <a:endParaRPr lang="it-IT" sz="1600" b="0" i="0" u="none" strike="noStrike">
                        <a:solidFill>
                          <a:srgbClr val="000000"/>
                        </a:solidFill>
                        <a:effectLst/>
                        <a:latin typeface="Aptos" panose="020B0004020202020204" pitchFamily="34" charset="0"/>
                      </a:endParaRPr>
                    </a:p>
                  </a:txBody>
                  <a:tcPr marL="7444" marR="7444" marT="7444" marB="0" anchor="ctr"/>
                </a:tc>
                <a:tc>
                  <a:txBody>
                    <a:bodyPr/>
                    <a:lstStyle/>
                    <a:p>
                      <a:pPr algn="ctr" fontAlgn="b"/>
                      <a:r>
                        <a:rPr lang="it-IT" sz="1600" u="none" strike="noStrike" dirty="0">
                          <a:solidFill>
                            <a:srgbClr val="FF0000"/>
                          </a:solidFill>
                          <a:effectLst/>
                        </a:rPr>
                        <a:t>-39'952</a:t>
                      </a:r>
                      <a:endParaRPr lang="it-IT" sz="1600" b="0" i="0" u="none" strike="noStrike" dirty="0">
                        <a:solidFill>
                          <a:srgbClr val="FF0000"/>
                        </a:solidFill>
                        <a:effectLst/>
                        <a:latin typeface="Aptos" panose="020B0004020202020204" pitchFamily="34" charset="0"/>
                      </a:endParaRPr>
                    </a:p>
                  </a:txBody>
                  <a:tcPr marL="7444" marR="7444" marT="7444" marB="0" anchor="ctr"/>
                </a:tc>
                <a:extLst>
                  <a:ext uri="{0D108BD9-81ED-4DB2-BD59-A6C34878D82A}">
                    <a16:rowId xmlns:a16="http://schemas.microsoft.com/office/drawing/2014/main" val="805749159"/>
                  </a:ext>
                </a:extLst>
              </a:tr>
            </a:tbl>
          </a:graphicData>
        </a:graphic>
      </p:graphicFrame>
      <p:sp>
        <p:nvSpPr>
          <p:cNvPr id="5" name="CasellaDiTesto 4">
            <a:extLst>
              <a:ext uri="{FF2B5EF4-FFF2-40B4-BE49-F238E27FC236}">
                <a16:creationId xmlns:a16="http://schemas.microsoft.com/office/drawing/2014/main" id="{3943B288-8085-C191-BACB-DDA24F92CE99}"/>
              </a:ext>
            </a:extLst>
          </p:cNvPr>
          <p:cNvSpPr txBox="1"/>
          <p:nvPr/>
        </p:nvSpPr>
        <p:spPr>
          <a:xfrm>
            <a:off x="152398" y="6033720"/>
            <a:ext cx="7543802" cy="246221"/>
          </a:xfrm>
          <a:prstGeom prst="rect">
            <a:avLst/>
          </a:prstGeom>
          <a:noFill/>
        </p:spPr>
        <p:txBody>
          <a:bodyPr wrap="square">
            <a:spAutoFit/>
          </a:bodyPr>
          <a:lstStyle/>
          <a:p>
            <a:r>
              <a:rPr lang="it-IT" sz="1000" dirty="0"/>
              <a:t>*pesca, meccanica, cantieristica navale, acconciatori, elettricisti, idraulici.</a:t>
            </a:r>
          </a:p>
        </p:txBody>
      </p:sp>
    </p:spTree>
    <p:extLst>
      <p:ext uri="{BB962C8B-B14F-4D97-AF65-F5344CB8AC3E}">
        <p14:creationId xmlns:p14="http://schemas.microsoft.com/office/powerpoint/2010/main" val="3213714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 y="152400"/>
            <a:ext cx="8751060" cy="369332"/>
          </a:xfrm>
          <a:prstGeom prst="rect">
            <a:avLst/>
          </a:prstGeom>
        </p:spPr>
        <p:txBody>
          <a:bodyPr vert="horz" wrap="square" lIns="0" tIns="0" rIns="0" bIns="0" rtlCol="0">
            <a:spAutoFit/>
          </a:bodyPr>
          <a:lstStyle/>
          <a:p>
            <a:pPr marL="12700">
              <a:lnSpc>
                <a:spcPct val="100000"/>
              </a:lnSpc>
            </a:pPr>
            <a:r>
              <a:rPr lang="it-IT" sz="2400" b="1" dirty="0">
                <a:effectLst/>
                <a:latin typeface="Titillium"/>
                <a:ea typeface="Times New Roman" panose="02020603050405020304" pitchFamily="18" charset="0"/>
              </a:rPr>
              <a:t>Programmazione dei flussi d’ingresso in Italia dei lavoratori stranieri </a:t>
            </a:r>
            <a:endParaRPr sz="2400" spc="15" dirty="0">
              <a:latin typeface="Titillium"/>
            </a:endParaRPr>
          </a:p>
        </p:txBody>
      </p:sp>
      <p:sp>
        <p:nvSpPr>
          <p:cNvPr id="6" name="CasellaDiTesto 5">
            <a:extLst>
              <a:ext uri="{FF2B5EF4-FFF2-40B4-BE49-F238E27FC236}">
                <a16:creationId xmlns:a16="http://schemas.microsoft.com/office/drawing/2014/main" id="{ABE7CC6E-F496-A3F1-3E36-3FA0B9FB0CEC}"/>
              </a:ext>
            </a:extLst>
          </p:cNvPr>
          <p:cNvSpPr txBox="1"/>
          <p:nvPr/>
        </p:nvSpPr>
        <p:spPr>
          <a:xfrm>
            <a:off x="234462" y="3048000"/>
            <a:ext cx="8915400" cy="1077218"/>
          </a:xfrm>
          <a:prstGeom prst="rect">
            <a:avLst/>
          </a:prstGeom>
          <a:solidFill>
            <a:schemeClr val="accent1">
              <a:lumMod val="75000"/>
            </a:schemeClr>
          </a:solidFill>
        </p:spPr>
        <p:txBody>
          <a:bodyPr wrap="square">
            <a:spAutoFit/>
          </a:bodyPr>
          <a:lstStyle/>
          <a:p>
            <a:r>
              <a:rPr lang="it-IT" sz="3200" b="1" u="none" strike="noStrike" dirty="0">
                <a:solidFill>
                  <a:srgbClr val="FF0000"/>
                </a:solidFill>
                <a:effectLst/>
              </a:rPr>
              <a:t>Lavoro Non stagionale </a:t>
            </a:r>
            <a:r>
              <a:rPr lang="it-IT" sz="3200" b="1" u="none" strike="noStrike" dirty="0">
                <a:solidFill>
                  <a:schemeClr val="bg1"/>
                </a:solidFill>
                <a:effectLst/>
              </a:rPr>
              <a:t>- </a:t>
            </a:r>
            <a:r>
              <a:rPr lang="it-IT" sz="3200" b="1" dirty="0">
                <a:solidFill>
                  <a:schemeClr val="bg1"/>
                </a:solidFill>
                <a:latin typeface="Titillium"/>
              </a:rPr>
              <a:t>Anno 2024 – Anno 2023 (</a:t>
            </a:r>
            <a:r>
              <a:rPr lang="it-IT" sz="3200" b="1" u="none" strike="noStrike" dirty="0">
                <a:solidFill>
                  <a:schemeClr val="bg1"/>
                </a:solidFill>
                <a:effectLst/>
              </a:rPr>
              <a:t>DPCM 27/09/2023)</a:t>
            </a:r>
            <a:endParaRPr lang="it-IT" sz="3200" b="1" dirty="0">
              <a:solidFill>
                <a:schemeClr val="bg1"/>
              </a:solidFill>
              <a:latin typeface="Titillium"/>
            </a:endParaRPr>
          </a:p>
        </p:txBody>
      </p:sp>
    </p:spTree>
    <p:extLst>
      <p:ext uri="{BB962C8B-B14F-4D97-AF65-F5344CB8AC3E}">
        <p14:creationId xmlns:p14="http://schemas.microsoft.com/office/powerpoint/2010/main" val="3766936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6152" y="88929"/>
            <a:ext cx="8751060" cy="369332"/>
          </a:xfrm>
          <a:prstGeom prst="rect">
            <a:avLst/>
          </a:prstGeom>
        </p:spPr>
        <p:txBody>
          <a:bodyPr vert="horz" wrap="square" lIns="0" tIns="0" rIns="0" bIns="0" rtlCol="0">
            <a:spAutoFit/>
          </a:bodyPr>
          <a:lstStyle/>
          <a:p>
            <a:pPr marL="12700">
              <a:lnSpc>
                <a:spcPct val="100000"/>
              </a:lnSpc>
            </a:pPr>
            <a:r>
              <a:rPr lang="it-IT" sz="2400" b="1" dirty="0">
                <a:effectLst/>
                <a:latin typeface="Titillium"/>
                <a:ea typeface="Times New Roman" panose="02020603050405020304" pitchFamily="18" charset="0"/>
              </a:rPr>
              <a:t>Programmazione dei flussi d’ingresso in Italia dei lavoratori stranieri </a:t>
            </a:r>
            <a:endParaRPr sz="2400" spc="15" dirty="0">
              <a:latin typeface="Titillium"/>
            </a:endParaRPr>
          </a:p>
        </p:txBody>
      </p:sp>
      <p:sp>
        <p:nvSpPr>
          <p:cNvPr id="6" name="CasellaDiTesto 5">
            <a:extLst>
              <a:ext uri="{FF2B5EF4-FFF2-40B4-BE49-F238E27FC236}">
                <a16:creationId xmlns:a16="http://schemas.microsoft.com/office/drawing/2014/main" id="{ABE7CC6E-F496-A3F1-3E36-3FA0B9FB0CEC}"/>
              </a:ext>
            </a:extLst>
          </p:cNvPr>
          <p:cNvSpPr txBox="1"/>
          <p:nvPr/>
        </p:nvSpPr>
        <p:spPr>
          <a:xfrm>
            <a:off x="42705" y="440102"/>
            <a:ext cx="9296400" cy="954107"/>
          </a:xfrm>
          <a:prstGeom prst="rect">
            <a:avLst/>
          </a:prstGeom>
          <a:noFill/>
        </p:spPr>
        <p:txBody>
          <a:bodyPr wrap="square">
            <a:spAutoFit/>
          </a:bodyPr>
          <a:lstStyle/>
          <a:p>
            <a:r>
              <a:rPr lang="it-IT" sz="2800" b="1" u="none" strike="noStrike" dirty="0">
                <a:solidFill>
                  <a:schemeClr val="bg1"/>
                </a:solidFill>
                <a:effectLst/>
              </a:rPr>
              <a:t>DPCM 27/09/2023</a:t>
            </a:r>
            <a:r>
              <a:rPr lang="it-IT" sz="2800" b="1" dirty="0">
                <a:solidFill>
                  <a:schemeClr val="bg1"/>
                </a:solidFill>
              </a:rPr>
              <a:t> </a:t>
            </a:r>
            <a:r>
              <a:rPr lang="it-IT" sz="2800" b="1" u="none" strike="noStrike" dirty="0">
                <a:solidFill>
                  <a:schemeClr val="bg1"/>
                </a:solidFill>
                <a:effectLst/>
              </a:rPr>
              <a:t>– </a:t>
            </a:r>
            <a:r>
              <a:rPr lang="it-IT" sz="2800" b="1" u="none" strike="noStrike" dirty="0">
                <a:solidFill>
                  <a:srgbClr val="FF0000"/>
                </a:solidFill>
                <a:effectLst/>
              </a:rPr>
              <a:t>Lavoro non stagionale </a:t>
            </a:r>
            <a:r>
              <a:rPr lang="it-IT" sz="2800" b="1" u="none" strike="noStrike" dirty="0">
                <a:solidFill>
                  <a:schemeClr val="bg1"/>
                </a:solidFill>
                <a:effectLst/>
              </a:rPr>
              <a:t>DF 2024 e DF 2023</a:t>
            </a:r>
            <a:endParaRPr lang="it-IT" sz="2800" b="1" dirty="0">
              <a:solidFill>
                <a:schemeClr val="bg1"/>
              </a:solidFill>
              <a:latin typeface="Titillium"/>
            </a:endParaRPr>
          </a:p>
        </p:txBody>
      </p:sp>
      <p:graphicFrame>
        <p:nvGraphicFramePr>
          <p:cNvPr id="4" name="Tabella 3">
            <a:extLst>
              <a:ext uri="{FF2B5EF4-FFF2-40B4-BE49-F238E27FC236}">
                <a16:creationId xmlns:a16="http://schemas.microsoft.com/office/drawing/2014/main" id="{18A8E102-EDC8-A87B-0C26-8354D0522BC3}"/>
              </a:ext>
            </a:extLst>
          </p:cNvPr>
          <p:cNvGraphicFramePr>
            <a:graphicFrameLocks noGrp="1"/>
          </p:cNvGraphicFramePr>
          <p:nvPr>
            <p:extLst>
              <p:ext uri="{D42A27DB-BD31-4B8C-83A1-F6EECF244321}">
                <p14:modId xmlns:p14="http://schemas.microsoft.com/office/powerpoint/2010/main" val="4015276510"/>
              </p:ext>
            </p:extLst>
          </p:nvPr>
        </p:nvGraphicFramePr>
        <p:xfrm>
          <a:off x="79941" y="1741433"/>
          <a:ext cx="7772400" cy="1700491"/>
        </p:xfrm>
        <a:graphic>
          <a:graphicData uri="http://schemas.openxmlformats.org/drawingml/2006/table">
            <a:tbl>
              <a:tblPr>
                <a:tableStyleId>{22838BEF-8BB2-4498-84A7-C5851F593DF1}</a:tableStyleId>
              </a:tblPr>
              <a:tblGrid>
                <a:gridCol w="4210049">
                  <a:extLst>
                    <a:ext uri="{9D8B030D-6E8A-4147-A177-3AD203B41FA5}">
                      <a16:colId xmlns:a16="http://schemas.microsoft.com/office/drawing/2014/main" val="2970320249"/>
                    </a:ext>
                  </a:extLst>
                </a:gridCol>
                <a:gridCol w="1403350">
                  <a:extLst>
                    <a:ext uri="{9D8B030D-6E8A-4147-A177-3AD203B41FA5}">
                      <a16:colId xmlns:a16="http://schemas.microsoft.com/office/drawing/2014/main" val="1263149177"/>
                    </a:ext>
                  </a:extLst>
                </a:gridCol>
                <a:gridCol w="2159001">
                  <a:extLst>
                    <a:ext uri="{9D8B030D-6E8A-4147-A177-3AD203B41FA5}">
                      <a16:colId xmlns:a16="http://schemas.microsoft.com/office/drawing/2014/main" val="2542963084"/>
                    </a:ext>
                  </a:extLst>
                </a:gridCol>
              </a:tblGrid>
              <a:tr h="473991">
                <a:tc>
                  <a:txBody>
                    <a:bodyPr/>
                    <a:lstStyle/>
                    <a:p>
                      <a:pPr algn="ctr" fontAlgn="ctr"/>
                      <a:r>
                        <a:rPr lang="it-IT" sz="1400" b="1" u="none" strike="noStrike" dirty="0">
                          <a:effectLst/>
                          <a:latin typeface="Aptos" panose="020B0004020202020204" pitchFamily="34" charset="0"/>
                        </a:rPr>
                        <a:t>Domanda di nulla osta</a:t>
                      </a:r>
                      <a:endParaRPr lang="it-IT" sz="1400" b="1"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400" b="1" u="none" strike="noStrike" dirty="0">
                          <a:effectLst/>
                          <a:latin typeface="Aptos" panose="020B0004020202020204" pitchFamily="34" charset="0"/>
                        </a:rPr>
                        <a:t>Quote DPCM</a:t>
                      </a:r>
                      <a:endParaRPr lang="it-IT" sz="1400" b="1"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400" b="1" u="none" strike="noStrike" dirty="0">
                          <a:effectLst/>
                          <a:latin typeface="Aptos" panose="020B0004020202020204" pitchFamily="34" charset="0"/>
                        </a:rPr>
                        <a:t> Domande nulla osta*</a:t>
                      </a:r>
                      <a:endParaRPr lang="it-IT" sz="1400" b="1" i="0" u="none" strike="noStrike" dirty="0">
                        <a:solidFill>
                          <a:srgbClr val="000000"/>
                        </a:solidFill>
                        <a:effectLst/>
                        <a:latin typeface="Aptos" panose="020B0004020202020204" pitchFamily="34" charset="0"/>
                      </a:endParaRPr>
                    </a:p>
                  </a:txBody>
                  <a:tcPr marL="7620" marR="7620" marT="7620" marB="0" anchor="ctr"/>
                </a:tc>
                <a:extLst>
                  <a:ext uri="{0D108BD9-81ED-4DB2-BD59-A6C34878D82A}">
                    <a16:rowId xmlns:a16="http://schemas.microsoft.com/office/drawing/2014/main" val="3218594129"/>
                  </a:ext>
                </a:extLst>
              </a:tr>
              <a:tr h="306625">
                <a:tc>
                  <a:txBody>
                    <a:bodyPr/>
                    <a:lstStyle/>
                    <a:p>
                      <a:pPr algn="l" fontAlgn="ctr"/>
                      <a:r>
                        <a:rPr lang="it-IT" sz="1400" u="none" strike="noStrike" dirty="0">
                          <a:effectLst/>
                          <a:latin typeface="Aptos" panose="020B0004020202020204" pitchFamily="34" charset="0"/>
                        </a:rPr>
                        <a:t>Lavoro sub. assistenza familiare e sociosanitaria</a:t>
                      </a:r>
                      <a:endParaRPr lang="it-IT" sz="14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ctr"/>
                      <a:r>
                        <a:rPr lang="it-IT" sz="1600" u="none" strike="noStrike" dirty="0">
                          <a:effectLst/>
                          <a:latin typeface="Aptos" panose="020B0004020202020204" pitchFamily="34" charset="0"/>
                        </a:rPr>
                        <a:t>9'500 </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u="none" strike="noStrike" dirty="0">
                          <a:effectLst/>
                          <a:latin typeface="Aptos" panose="020B0004020202020204" pitchFamily="34" charset="0"/>
                        </a:rPr>
                        <a:t>106’321</a:t>
                      </a:r>
                      <a:endParaRPr lang="it-IT" sz="1600" b="0" i="0" u="none" strike="noStrike" dirty="0">
                        <a:solidFill>
                          <a:srgbClr val="000000"/>
                        </a:solidFill>
                        <a:effectLst/>
                        <a:latin typeface="Aptos" panose="020B0004020202020204" pitchFamily="34" charset="0"/>
                      </a:endParaRPr>
                    </a:p>
                  </a:txBody>
                  <a:tcPr marL="7620" marR="7620" marT="7620" marB="0" anchor="ctr"/>
                </a:tc>
                <a:extLst>
                  <a:ext uri="{0D108BD9-81ED-4DB2-BD59-A6C34878D82A}">
                    <a16:rowId xmlns:a16="http://schemas.microsoft.com/office/drawing/2014/main" val="1881137177"/>
                  </a:ext>
                </a:extLst>
              </a:tr>
              <a:tr h="306625">
                <a:tc>
                  <a:txBody>
                    <a:bodyPr/>
                    <a:lstStyle/>
                    <a:p>
                      <a:pPr algn="l" fontAlgn="b"/>
                      <a:r>
                        <a:rPr lang="it-IT" sz="1400" u="none" strike="noStrike" dirty="0">
                          <a:effectLst/>
                          <a:latin typeface="Aptos" panose="020B0004020202020204" pitchFamily="34" charset="0"/>
                        </a:rPr>
                        <a:t>Lavoro sub. non stagionale</a:t>
                      </a:r>
                      <a:endParaRPr lang="it-IT" sz="14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ctr"/>
                      <a:r>
                        <a:rPr lang="it-IT" sz="1600" u="none" strike="noStrike" dirty="0">
                          <a:effectLst/>
                          <a:latin typeface="Aptos" panose="020B0004020202020204" pitchFamily="34" charset="0"/>
                        </a:rPr>
                        <a:t>47’650 </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u="none" strike="noStrike" dirty="0">
                          <a:effectLst/>
                          <a:latin typeface="Aptos" panose="020B0004020202020204" pitchFamily="34" charset="0"/>
                        </a:rPr>
                        <a:t>245’380 </a:t>
                      </a:r>
                      <a:endParaRPr lang="it-IT" sz="1600" b="0" i="0" u="none" strike="noStrike" dirty="0">
                        <a:solidFill>
                          <a:srgbClr val="000000"/>
                        </a:solidFill>
                        <a:effectLst/>
                        <a:latin typeface="Aptos" panose="020B0004020202020204" pitchFamily="34" charset="0"/>
                      </a:endParaRPr>
                    </a:p>
                  </a:txBody>
                  <a:tcPr marL="7620" marR="7620" marT="7620" marB="0" anchor="ctr"/>
                </a:tc>
                <a:extLst>
                  <a:ext uri="{0D108BD9-81ED-4DB2-BD59-A6C34878D82A}">
                    <a16:rowId xmlns:a16="http://schemas.microsoft.com/office/drawing/2014/main" val="2473788347"/>
                  </a:ext>
                </a:extLst>
              </a:tr>
              <a:tr h="306625">
                <a:tc>
                  <a:txBody>
                    <a:bodyPr/>
                    <a:lstStyle/>
                    <a:p>
                      <a:pPr algn="l" fontAlgn="ctr"/>
                      <a:r>
                        <a:rPr lang="it-IT" sz="1400" b="0" i="0" u="none" strike="noStrike" dirty="0">
                          <a:solidFill>
                            <a:srgbClr val="000000"/>
                          </a:solidFill>
                          <a:effectLst/>
                          <a:latin typeface="Aptos" panose="020B0004020202020204" pitchFamily="34" charset="0"/>
                        </a:rPr>
                        <a:t>Conversione per lavoro subordinato</a:t>
                      </a:r>
                    </a:p>
                  </a:txBody>
                  <a:tcPr marL="7620" marR="7620" marT="7620" marB="0" anchor="ctr"/>
                </a:tc>
                <a:tc>
                  <a:txBody>
                    <a:bodyPr/>
                    <a:lstStyle/>
                    <a:p>
                      <a:pPr algn="ctr" fontAlgn="ctr"/>
                      <a:r>
                        <a:rPr lang="it-IT" sz="1600" b="0" i="0" u="none" strike="noStrike" dirty="0">
                          <a:solidFill>
                            <a:srgbClr val="000000"/>
                          </a:solidFill>
                          <a:effectLst/>
                          <a:latin typeface="Aptos" panose="020B0004020202020204" pitchFamily="34" charset="0"/>
                        </a:rPr>
                        <a:t>4’100</a:t>
                      </a:r>
                    </a:p>
                  </a:txBody>
                  <a:tcPr marL="7620" marR="7620" marT="7620" marB="0" anchor="ctr"/>
                </a:tc>
                <a:tc>
                  <a:txBody>
                    <a:bodyPr/>
                    <a:lstStyle/>
                    <a:p>
                      <a:pPr algn="ctr" fontAlgn="b"/>
                      <a:r>
                        <a:rPr lang="it-IT" sz="1600" b="0" i="0" u="none" strike="noStrike" dirty="0">
                          <a:solidFill>
                            <a:srgbClr val="000000"/>
                          </a:solidFill>
                          <a:effectLst/>
                          <a:latin typeface="Aptos" panose="020B0004020202020204" pitchFamily="34" charset="0"/>
                        </a:rPr>
                        <a:t>7.515</a:t>
                      </a:r>
                    </a:p>
                  </a:txBody>
                  <a:tcPr marL="7620" marR="7620" marT="7620" marB="0" anchor="ctr"/>
                </a:tc>
                <a:extLst>
                  <a:ext uri="{0D108BD9-81ED-4DB2-BD59-A6C34878D82A}">
                    <a16:rowId xmlns:a16="http://schemas.microsoft.com/office/drawing/2014/main" val="1583518301"/>
                  </a:ext>
                </a:extLst>
              </a:tr>
              <a:tr h="306625">
                <a:tc>
                  <a:txBody>
                    <a:bodyPr/>
                    <a:lstStyle/>
                    <a:p>
                      <a:pPr algn="ctr" fontAlgn="ctr"/>
                      <a:r>
                        <a:rPr lang="it-IT" sz="1400" b="1" u="none" strike="noStrike" dirty="0">
                          <a:effectLst/>
                          <a:latin typeface="Aptos" panose="020B0004020202020204" pitchFamily="34" charset="0"/>
                        </a:rPr>
                        <a:t>Totale NON STAGIONALE</a:t>
                      </a:r>
                      <a:endParaRPr lang="it-IT" sz="1400" b="1"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ctr"/>
                      <a:r>
                        <a:rPr lang="it-IT" sz="1600" b="1" u="none" strike="noStrike" dirty="0">
                          <a:effectLst/>
                          <a:latin typeface="Aptos" panose="020B0004020202020204" pitchFamily="34" charset="0"/>
                        </a:rPr>
                        <a:t>61’250 </a:t>
                      </a:r>
                      <a:endParaRPr lang="it-IT" sz="1600" b="1"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b="1" u="none" strike="noStrike" dirty="0">
                          <a:effectLst/>
                          <a:latin typeface="Aptos" panose="020B0004020202020204" pitchFamily="34" charset="0"/>
                        </a:rPr>
                        <a:t>359’216 </a:t>
                      </a:r>
                      <a:endParaRPr lang="it-IT" sz="1600" b="1" i="0" u="none" strike="noStrike" dirty="0">
                        <a:solidFill>
                          <a:srgbClr val="000000"/>
                        </a:solidFill>
                        <a:effectLst/>
                        <a:latin typeface="Aptos" panose="020B0004020202020204" pitchFamily="34" charset="0"/>
                      </a:endParaRPr>
                    </a:p>
                  </a:txBody>
                  <a:tcPr marL="7620" marR="7620" marT="7620" marB="0" anchor="ctr"/>
                </a:tc>
                <a:extLst>
                  <a:ext uri="{0D108BD9-81ED-4DB2-BD59-A6C34878D82A}">
                    <a16:rowId xmlns:a16="http://schemas.microsoft.com/office/drawing/2014/main" val="1110278634"/>
                  </a:ext>
                </a:extLst>
              </a:tr>
            </a:tbl>
          </a:graphicData>
        </a:graphic>
      </p:graphicFrame>
      <p:sp>
        <p:nvSpPr>
          <p:cNvPr id="3" name="CasellaDiTesto 2">
            <a:extLst>
              <a:ext uri="{FF2B5EF4-FFF2-40B4-BE49-F238E27FC236}">
                <a16:creationId xmlns:a16="http://schemas.microsoft.com/office/drawing/2014/main" id="{043F3D72-5E33-8F5E-11B4-F406E0AE6384}"/>
              </a:ext>
            </a:extLst>
          </p:cNvPr>
          <p:cNvSpPr txBox="1"/>
          <p:nvPr/>
        </p:nvSpPr>
        <p:spPr>
          <a:xfrm>
            <a:off x="5410200" y="5511667"/>
            <a:ext cx="2524258" cy="369332"/>
          </a:xfrm>
          <a:prstGeom prst="rect">
            <a:avLst/>
          </a:prstGeom>
          <a:noFill/>
        </p:spPr>
        <p:txBody>
          <a:bodyPr wrap="square" rtlCol="0">
            <a:spAutoFit/>
          </a:bodyPr>
          <a:lstStyle/>
          <a:p>
            <a:r>
              <a:rPr lang="it-IT" dirty="0"/>
              <a:t>* </a:t>
            </a:r>
            <a:r>
              <a:rPr lang="it-IT" sz="1000" dirty="0"/>
              <a:t>Dati Ministero dell’interno del aprile 2024</a:t>
            </a:r>
          </a:p>
        </p:txBody>
      </p:sp>
      <p:graphicFrame>
        <p:nvGraphicFramePr>
          <p:cNvPr id="5" name="Tabella 4">
            <a:extLst>
              <a:ext uri="{FF2B5EF4-FFF2-40B4-BE49-F238E27FC236}">
                <a16:creationId xmlns:a16="http://schemas.microsoft.com/office/drawing/2014/main" id="{60F7DFB6-5901-AF15-915C-8FA6E43E548B}"/>
              </a:ext>
            </a:extLst>
          </p:cNvPr>
          <p:cNvGraphicFramePr>
            <a:graphicFrameLocks noGrp="1"/>
          </p:cNvGraphicFramePr>
          <p:nvPr>
            <p:extLst>
              <p:ext uri="{D42A27DB-BD31-4B8C-83A1-F6EECF244321}">
                <p14:modId xmlns:p14="http://schemas.microsoft.com/office/powerpoint/2010/main" val="1567515059"/>
              </p:ext>
            </p:extLst>
          </p:nvPr>
        </p:nvGraphicFramePr>
        <p:xfrm>
          <a:off x="89598" y="3908490"/>
          <a:ext cx="7772401" cy="1659300"/>
        </p:xfrm>
        <a:graphic>
          <a:graphicData uri="http://schemas.openxmlformats.org/drawingml/2006/table">
            <a:tbl>
              <a:tblPr>
                <a:tableStyleId>{22838BEF-8BB2-4498-84A7-C5851F593DF1}</a:tableStyleId>
              </a:tblPr>
              <a:tblGrid>
                <a:gridCol w="4210049">
                  <a:extLst>
                    <a:ext uri="{9D8B030D-6E8A-4147-A177-3AD203B41FA5}">
                      <a16:colId xmlns:a16="http://schemas.microsoft.com/office/drawing/2014/main" val="2970320249"/>
                    </a:ext>
                  </a:extLst>
                </a:gridCol>
                <a:gridCol w="1403351">
                  <a:extLst>
                    <a:ext uri="{9D8B030D-6E8A-4147-A177-3AD203B41FA5}">
                      <a16:colId xmlns:a16="http://schemas.microsoft.com/office/drawing/2014/main" val="1263149177"/>
                    </a:ext>
                  </a:extLst>
                </a:gridCol>
                <a:gridCol w="2159001">
                  <a:extLst>
                    <a:ext uri="{9D8B030D-6E8A-4147-A177-3AD203B41FA5}">
                      <a16:colId xmlns:a16="http://schemas.microsoft.com/office/drawing/2014/main" val="2542963084"/>
                    </a:ext>
                  </a:extLst>
                </a:gridCol>
              </a:tblGrid>
              <a:tr h="396189">
                <a:tc>
                  <a:txBody>
                    <a:bodyPr/>
                    <a:lstStyle/>
                    <a:p>
                      <a:pPr algn="ctr" fontAlgn="ctr"/>
                      <a:r>
                        <a:rPr lang="it-IT" sz="1400" b="1" u="none" strike="noStrike" dirty="0">
                          <a:effectLst/>
                          <a:latin typeface="Aptos" panose="020B0004020202020204" pitchFamily="34" charset="0"/>
                        </a:rPr>
                        <a:t>Domanda di nulla osta</a:t>
                      </a:r>
                      <a:endParaRPr lang="it-IT" sz="1400" b="1"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400" b="1" u="none" strike="noStrike" dirty="0">
                          <a:effectLst/>
                          <a:latin typeface="Aptos" panose="020B0004020202020204" pitchFamily="34" charset="0"/>
                        </a:rPr>
                        <a:t>Quote DPCM</a:t>
                      </a:r>
                      <a:endParaRPr lang="it-IT" sz="1400" b="1"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400" b="1" u="none" strike="noStrike" dirty="0">
                          <a:effectLst/>
                          <a:latin typeface="Aptos" panose="020B0004020202020204" pitchFamily="34" charset="0"/>
                        </a:rPr>
                        <a:t> Domande nulla osta*</a:t>
                      </a:r>
                      <a:endParaRPr lang="it-IT" sz="1400" b="1" i="0" u="none" strike="noStrike" dirty="0">
                        <a:solidFill>
                          <a:srgbClr val="000000"/>
                        </a:solidFill>
                        <a:effectLst/>
                        <a:latin typeface="Aptos" panose="020B0004020202020204" pitchFamily="34" charset="0"/>
                      </a:endParaRPr>
                    </a:p>
                  </a:txBody>
                  <a:tcPr marL="7620" marR="7620" marT="7620" marB="0" anchor="ctr"/>
                </a:tc>
                <a:extLst>
                  <a:ext uri="{0D108BD9-81ED-4DB2-BD59-A6C34878D82A}">
                    <a16:rowId xmlns:a16="http://schemas.microsoft.com/office/drawing/2014/main" val="3218594129"/>
                  </a:ext>
                </a:extLst>
              </a:tr>
              <a:tr h="396189">
                <a:tc>
                  <a:txBody>
                    <a:bodyPr/>
                    <a:lstStyle/>
                    <a:p>
                      <a:pPr algn="l" fontAlgn="ctr"/>
                      <a:r>
                        <a:rPr lang="it-IT" sz="1400" u="none" strike="noStrike" dirty="0">
                          <a:effectLst/>
                          <a:latin typeface="Aptos" panose="020B0004020202020204" pitchFamily="34" charset="0"/>
                        </a:rPr>
                        <a:t>Lavoro sub. assistenza familiare e sociosanitaria</a:t>
                      </a:r>
                      <a:endParaRPr lang="it-IT" sz="14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ctr"/>
                      <a:r>
                        <a:rPr lang="it-IT" sz="1600" b="0" i="0" u="none" strike="noStrike" dirty="0">
                          <a:solidFill>
                            <a:srgbClr val="000000"/>
                          </a:solidFill>
                          <a:effectLst/>
                          <a:latin typeface="Aptos" panose="020B0004020202020204" pitchFamily="34" charset="0"/>
                        </a:rPr>
                        <a:t>9’500 </a:t>
                      </a:r>
                    </a:p>
                  </a:txBody>
                  <a:tcPr marL="7620" marR="7620" marT="7620" marB="0" anchor="ctr"/>
                </a:tc>
                <a:tc>
                  <a:txBody>
                    <a:bodyPr/>
                    <a:lstStyle/>
                    <a:p>
                      <a:pPr algn="ctr" fontAlgn="b"/>
                      <a:r>
                        <a:rPr lang="it-IT" sz="1600" b="0" i="0" u="none" strike="noStrike" dirty="0">
                          <a:solidFill>
                            <a:srgbClr val="000000"/>
                          </a:solidFill>
                          <a:effectLst/>
                          <a:latin typeface="Aptos" panose="020B0004020202020204" pitchFamily="34" charset="0"/>
                        </a:rPr>
                        <a:t>    78’402 </a:t>
                      </a:r>
                    </a:p>
                  </a:txBody>
                  <a:tcPr marL="7620" marR="7620" marT="7620" marB="0" anchor="ctr"/>
                </a:tc>
                <a:extLst>
                  <a:ext uri="{0D108BD9-81ED-4DB2-BD59-A6C34878D82A}">
                    <a16:rowId xmlns:a16="http://schemas.microsoft.com/office/drawing/2014/main" val="1881137177"/>
                  </a:ext>
                </a:extLst>
              </a:tr>
              <a:tr h="307538">
                <a:tc>
                  <a:txBody>
                    <a:bodyPr/>
                    <a:lstStyle/>
                    <a:p>
                      <a:pPr algn="l" fontAlgn="b"/>
                      <a:r>
                        <a:rPr lang="it-IT" sz="1400" u="none" strike="noStrike" dirty="0">
                          <a:effectLst/>
                          <a:latin typeface="Aptos" panose="020B0004020202020204" pitchFamily="34" charset="0"/>
                        </a:rPr>
                        <a:t>Lavoro sub. non stagionale</a:t>
                      </a:r>
                      <a:endParaRPr lang="it-IT" sz="14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ctr"/>
                      <a:r>
                        <a:rPr lang="it-IT" sz="1600" b="0" i="0" u="none" strike="noStrike" dirty="0">
                          <a:solidFill>
                            <a:srgbClr val="000000"/>
                          </a:solidFill>
                          <a:effectLst/>
                          <a:latin typeface="Aptos" panose="020B0004020202020204" pitchFamily="34" charset="0"/>
                        </a:rPr>
                        <a:t>39’170 </a:t>
                      </a:r>
                    </a:p>
                  </a:txBody>
                  <a:tcPr marL="7620" marR="7620" marT="7620" marB="0" anchor="ctr"/>
                </a:tc>
                <a:tc>
                  <a:txBody>
                    <a:bodyPr/>
                    <a:lstStyle/>
                    <a:p>
                      <a:pPr algn="ctr" fontAlgn="b"/>
                      <a:r>
                        <a:rPr lang="it-IT" sz="1600" b="0" i="0" u="none" strike="noStrike" dirty="0">
                          <a:solidFill>
                            <a:srgbClr val="000000"/>
                          </a:solidFill>
                          <a:effectLst/>
                          <a:latin typeface="Aptos" panose="020B0004020202020204" pitchFamily="34" charset="0"/>
                        </a:rPr>
                        <a:t>  248’511 </a:t>
                      </a:r>
                    </a:p>
                  </a:txBody>
                  <a:tcPr marL="7620" marR="7620" marT="7620" marB="0" anchor="ctr"/>
                </a:tc>
                <a:extLst>
                  <a:ext uri="{0D108BD9-81ED-4DB2-BD59-A6C34878D82A}">
                    <a16:rowId xmlns:a16="http://schemas.microsoft.com/office/drawing/2014/main" val="2473788347"/>
                  </a:ext>
                </a:extLst>
              </a:tr>
              <a:tr h="279692">
                <a:tc>
                  <a:txBody>
                    <a:bodyPr/>
                    <a:lstStyle/>
                    <a:p>
                      <a:pPr marL="0" marR="0" lvl="0" indent="0" algn="l" defTabSz="914400" eaLnBrk="1" fontAlgn="ctr" latinLnBrk="0" hangingPunct="1">
                        <a:lnSpc>
                          <a:spcPct val="100000"/>
                        </a:lnSpc>
                        <a:spcBef>
                          <a:spcPts val="0"/>
                        </a:spcBef>
                        <a:spcAft>
                          <a:spcPts val="0"/>
                        </a:spcAft>
                        <a:buClrTx/>
                        <a:buSzTx/>
                        <a:buFontTx/>
                        <a:buNone/>
                        <a:tabLst/>
                        <a:defRPr/>
                      </a:pPr>
                      <a:r>
                        <a:rPr lang="it-IT" sz="1400" b="0" i="0" u="none" strike="noStrike" dirty="0">
                          <a:solidFill>
                            <a:srgbClr val="000000"/>
                          </a:solidFill>
                          <a:effectLst/>
                          <a:latin typeface="Aptos" panose="020B0004020202020204" pitchFamily="34" charset="0"/>
                        </a:rPr>
                        <a:t>Conversione per lavoro subordinato</a:t>
                      </a:r>
                    </a:p>
                  </a:txBody>
                  <a:tcPr marL="7620" marR="7620" marT="7620" marB="0" anchor="ctr"/>
                </a:tc>
                <a:tc>
                  <a:txBody>
                    <a:bodyPr/>
                    <a:lstStyle/>
                    <a:p>
                      <a:pPr algn="ctr" fontAlgn="ctr"/>
                      <a:r>
                        <a:rPr lang="it-IT" sz="1600" b="0" i="0" u="none" strike="noStrike" dirty="0">
                          <a:solidFill>
                            <a:srgbClr val="000000"/>
                          </a:solidFill>
                          <a:effectLst/>
                          <a:latin typeface="Aptos" panose="020B0004020202020204" pitchFamily="34" charset="0"/>
                        </a:rPr>
                        <a:t>4’100</a:t>
                      </a:r>
                    </a:p>
                  </a:txBody>
                  <a:tcPr marL="7620" marR="7620" marT="7620" marB="0" anchor="ctr"/>
                </a:tc>
                <a:tc>
                  <a:txBody>
                    <a:bodyPr/>
                    <a:lstStyle/>
                    <a:p>
                      <a:pPr algn="ctr" fontAlgn="b"/>
                      <a:r>
                        <a:rPr lang="it-IT" sz="1600" b="0" i="0" u="none" strike="noStrike" dirty="0">
                          <a:solidFill>
                            <a:srgbClr val="000000"/>
                          </a:solidFill>
                          <a:effectLst/>
                          <a:latin typeface="Aptos" panose="020B0004020202020204" pitchFamily="34" charset="0"/>
                        </a:rPr>
                        <a:t>6’113</a:t>
                      </a:r>
                    </a:p>
                  </a:txBody>
                  <a:tcPr marL="7620" marR="7620" marT="7620" marB="0" anchor="ctr"/>
                </a:tc>
                <a:extLst>
                  <a:ext uri="{0D108BD9-81ED-4DB2-BD59-A6C34878D82A}">
                    <a16:rowId xmlns:a16="http://schemas.microsoft.com/office/drawing/2014/main" val="2916981491"/>
                  </a:ext>
                </a:extLst>
              </a:tr>
              <a:tr h="279692">
                <a:tc>
                  <a:txBody>
                    <a:bodyPr/>
                    <a:lstStyle/>
                    <a:p>
                      <a:pPr algn="ctr" fontAlgn="ctr"/>
                      <a:r>
                        <a:rPr lang="it-IT" sz="1400" b="1" u="none" strike="noStrike" dirty="0">
                          <a:effectLst/>
                          <a:latin typeface="Aptos" panose="020B0004020202020204" pitchFamily="34" charset="0"/>
                        </a:rPr>
                        <a:t>Totale NON STAGIONALE</a:t>
                      </a:r>
                      <a:endParaRPr lang="it-IT" sz="1400" b="1"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ctr"/>
                      <a:r>
                        <a:rPr lang="it-IT" sz="1600" b="1" i="0" u="none" strike="noStrike" dirty="0">
                          <a:solidFill>
                            <a:srgbClr val="000000"/>
                          </a:solidFill>
                          <a:effectLst/>
                          <a:latin typeface="Aptos" panose="020B0004020202020204" pitchFamily="34" charset="0"/>
                        </a:rPr>
                        <a:t>52’770 </a:t>
                      </a:r>
                    </a:p>
                  </a:txBody>
                  <a:tcPr marL="7620" marR="7620" marT="7620" marB="0" anchor="ctr"/>
                </a:tc>
                <a:tc>
                  <a:txBody>
                    <a:bodyPr/>
                    <a:lstStyle/>
                    <a:p>
                      <a:pPr algn="ctr" fontAlgn="b"/>
                      <a:r>
                        <a:rPr lang="it-IT" sz="1600" b="1" i="0" u="none" strike="noStrike" dirty="0">
                          <a:solidFill>
                            <a:srgbClr val="000000"/>
                          </a:solidFill>
                          <a:effectLst/>
                          <a:latin typeface="Aptos" panose="020B0004020202020204" pitchFamily="34" charset="0"/>
                        </a:rPr>
                        <a:t>  333’026 </a:t>
                      </a:r>
                    </a:p>
                  </a:txBody>
                  <a:tcPr marL="7620" marR="7620" marT="7620" marB="0" anchor="ctr"/>
                </a:tc>
                <a:extLst>
                  <a:ext uri="{0D108BD9-81ED-4DB2-BD59-A6C34878D82A}">
                    <a16:rowId xmlns:a16="http://schemas.microsoft.com/office/drawing/2014/main" val="1110278634"/>
                  </a:ext>
                </a:extLst>
              </a:tr>
            </a:tbl>
          </a:graphicData>
        </a:graphic>
      </p:graphicFrame>
      <p:sp>
        <p:nvSpPr>
          <p:cNvPr id="7" name="Rettangolo 6">
            <a:extLst>
              <a:ext uri="{FF2B5EF4-FFF2-40B4-BE49-F238E27FC236}">
                <a16:creationId xmlns:a16="http://schemas.microsoft.com/office/drawing/2014/main" id="{0E03EE11-22AD-204C-71EE-E4CBED1703D7}"/>
              </a:ext>
            </a:extLst>
          </p:cNvPr>
          <p:cNvSpPr/>
          <p:nvPr/>
        </p:nvSpPr>
        <p:spPr>
          <a:xfrm>
            <a:off x="89598" y="1346333"/>
            <a:ext cx="7762743" cy="381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400" b="1" dirty="0"/>
              <a:t>DF 2024</a:t>
            </a:r>
          </a:p>
        </p:txBody>
      </p:sp>
      <p:sp>
        <p:nvSpPr>
          <p:cNvPr id="8" name="Rettangolo 7">
            <a:extLst>
              <a:ext uri="{FF2B5EF4-FFF2-40B4-BE49-F238E27FC236}">
                <a16:creationId xmlns:a16="http://schemas.microsoft.com/office/drawing/2014/main" id="{BFFB109C-C69E-A0E9-083E-F892B23D8848}"/>
              </a:ext>
            </a:extLst>
          </p:cNvPr>
          <p:cNvSpPr/>
          <p:nvPr/>
        </p:nvSpPr>
        <p:spPr>
          <a:xfrm>
            <a:off x="66152" y="3484707"/>
            <a:ext cx="7762743" cy="381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400" b="1" dirty="0"/>
              <a:t>DF 2023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 y="152400"/>
            <a:ext cx="8751060" cy="369332"/>
          </a:xfrm>
          <a:prstGeom prst="rect">
            <a:avLst/>
          </a:prstGeom>
        </p:spPr>
        <p:txBody>
          <a:bodyPr vert="horz" wrap="square" lIns="0" tIns="0" rIns="0" bIns="0" rtlCol="0">
            <a:spAutoFit/>
          </a:bodyPr>
          <a:lstStyle/>
          <a:p>
            <a:pPr marL="12700">
              <a:lnSpc>
                <a:spcPct val="100000"/>
              </a:lnSpc>
            </a:pPr>
            <a:r>
              <a:rPr lang="it-IT" sz="2400" b="1" dirty="0">
                <a:effectLst/>
                <a:latin typeface="Titillium"/>
                <a:ea typeface="Times New Roman" panose="02020603050405020304" pitchFamily="18" charset="0"/>
              </a:rPr>
              <a:t>Programmazione dei flussi d’ingresso in Italia dei lavoratori stranieri </a:t>
            </a:r>
            <a:endParaRPr sz="2400" spc="15" dirty="0">
              <a:latin typeface="Titillium"/>
            </a:endParaRPr>
          </a:p>
        </p:txBody>
      </p:sp>
      <p:sp>
        <p:nvSpPr>
          <p:cNvPr id="6" name="CasellaDiTesto 5">
            <a:extLst>
              <a:ext uri="{FF2B5EF4-FFF2-40B4-BE49-F238E27FC236}">
                <a16:creationId xmlns:a16="http://schemas.microsoft.com/office/drawing/2014/main" id="{ABE7CC6E-F496-A3F1-3E36-3FA0B9FB0CEC}"/>
              </a:ext>
            </a:extLst>
          </p:cNvPr>
          <p:cNvSpPr txBox="1"/>
          <p:nvPr/>
        </p:nvSpPr>
        <p:spPr>
          <a:xfrm>
            <a:off x="114300" y="494693"/>
            <a:ext cx="8915400" cy="83099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prstClr val="white"/>
                </a:solidFill>
                <a:effectLst/>
                <a:uLnTx/>
                <a:uFillTx/>
                <a:latin typeface="Titillium"/>
                <a:ea typeface="+mn-ea"/>
                <a:cs typeface="+mn-cs"/>
              </a:rPr>
              <a:t>Domanda di nulla osta per </a:t>
            </a:r>
            <a:r>
              <a:rPr kumimoji="0" lang="it-IT" sz="2400" b="1" i="0" u="none" strike="noStrike" kern="1200" cap="none" spc="0" normalizeH="0" baseline="0" noProof="0" dirty="0">
                <a:ln>
                  <a:noFill/>
                </a:ln>
                <a:solidFill>
                  <a:srgbClr val="FF0000"/>
                </a:solidFill>
                <a:effectLst/>
                <a:uLnTx/>
                <a:uFillTx/>
                <a:latin typeface="Titillium"/>
                <a:ea typeface="+mn-ea"/>
                <a:cs typeface="+mn-cs"/>
              </a:rPr>
              <a:t>lavoro NON stagionale </a:t>
            </a:r>
            <a:r>
              <a:rPr kumimoji="0" lang="it-IT" sz="2400" b="1" i="0" u="none" strike="noStrike" kern="1200" cap="none" spc="0" normalizeH="0" baseline="0" noProof="0" dirty="0">
                <a:ln>
                  <a:noFill/>
                </a:ln>
                <a:solidFill>
                  <a:prstClr val="white"/>
                </a:solidFill>
                <a:effectLst/>
                <a:uLnTx/>
                <a:uFillTx/>
                <a:latin typeface="Titillium"/>
                <a:ea typeface="+mn-ea"/>
                <a:cs typeface="+mn-cs"/>
              </a:rPr>
              <a:t>per settore di attività – DF 2024 e DF 2023</a:t>
            </a:r>
          </a:p>
        </p:txBody>
      </p:sp>
      <p:sp>
        <p:nvSpPr>
          <p:cNvPr id="3" name="CasellaDiTesto 2">
            <a:extLst>
              <a:ext uri="{FF2B5EF4-FFF2-40B4-BE49-F238E27FC236}">
                <a16:creationId xmlns:a16="http://schemas.microsoft.com/office/drawing/2014/main" id="{043F3D72-5E33-8F5E-11B4-F406E0AE6384}"/>
              </a:ext>
            </a:extLst>
          </p:cNvPr>
          <p:cNvSpPr txBox="1"/>
          <p:nvPr/>
        </p:nvSpPr>
        <p:spPr>
          <a:xfrm>
            <a:off x="6203707" y="2980110"/>
            <a:ext cx="2537103" cy="2446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a:ln>
                  <a:noFill/>
                </a:ln>
                <a:solidFill>
                  <a:prstClr val="black"/>
                </a:solidFill>
                <a:effectLst/>
                <a:uLnTx/>
                <a:uFillTx/>
                <a:latin typeface="Calibri"/>
                <a:ea typeface="+mn-ea"/>
                <a:cs typeface="+mn-cs"/>
              </a:rPr>
              <a:t>Fonte: Dati Ministero dell’interno aprile 2024</a:t>
            </a:r>
          </a:p>
        </p:txBody>
      </p:sp>
      <p:sp>
        <p:nvSpPr>
          <p:cNvPr id="8" name="CasellaDiTesto 7">
            <a:extLst>
              <a:ext uri="{FF2B5EF4-FFF2-40B4-BE49-F238E27FC236}">
                <a16:creationId xmlns:a16="http://schemas.microsoft.com/office/drawing/2014/main" id="{09894551-5806-7547-FC09-F4E707E74EC8}"/>
              </a:ext>
            </a:extLst>
          </p:cNvPr>
          <p:cNvSpPr txBox="1"/>
          <p:nvPr/>
        </p:nvSpPr>
        <p:spPr>
          <a:xfrm>
            <a:off x="3073215" y="1348111"/>
            <a:ext cx="5928852" cy="1754326"/>
          </a:xfrm>
          <a:prstGeom prst="rect">
            <a:avLst/>
          </a:prstGeom>
          <a:noFill/>
        </p:spPr>
        <p:txBody>
          <a:bodyPr wrap="square" rtlCol="0">
            <a:spAutoFit/>
          </a:bodyPr>
          <a:lstStyle/>
          <a:p>
            <a:pPr lvl="0"/>
            <a:r>
              <a:rPr kumimoji="0" lang="it-IT" sz="1800" b="0" i="0" u="none" strike="noStrike" kern="1200" cap="none" spc="0" normalizeH="0" baseline="0" noProof="0" dirty="0">
                <a:ln>
                  <a:noFill/>
                </a:ln>
                <a:solidFill>
                  <a:prstClr val="black"/>
                </a:solidFill>
                <a:effectLst/>
                <a:uLnTx/>
                <a:uFillTx/>
                <a:latin typeface="Aptos" panose="020B0004020202020204" pitchFamily="34" charset="0"/>
              </a:rPr>
              <a:t>Nell’ambito dei DF 2024 e 2023, le domande di nulla osta per lavoro non stagionale nel settore dell’Edilizia, rappresentano i due terzi delle domande complessive. Segue il settore </a:t>
            </a:r>
            <a:r>
              <a:rPr lang="it-IT" dirty="0">
                <a:solidFill>
                  <a:prstClr val="black"/>
                </a:solidFill>
                <a:latin typeface="Aptos" panose="020B0004020202020204" pitchFamily="34" charset="0"/>
              </a:rPr>
              <a:t>Alimentare che supera il 9% del totale delle domande e il settore  </a:t>
            </a:r>
            <a:r>
              <a:rPr kumimoji="0" lang="it-IT" sz="1800" b="0" i="0" u="none" strike="noStrike" kern="1200" cap="none" spc="0" normalizeH="0" baseline="0" noProof="0" dirty="0">
                <a:ln>
                  <a:noFill/>
                </a:ln>
                <a:solidFill>
                  <a:prstClr val="black"/>
                </a:solidFill>
                <a:effectLst/>
                <a:uLnTx/>
                <a:uFillTx/>
                <a:latin typeface="Aptos" panose="020B0004020202020204" pitchFamily="34" charset="0"/>
              </a:rPr>
              <a:t>Turistico – Alberghiero con percentuali che variano nel biennio tra l’8,7% e il 7,7%.</a:t>
            </a:r>
          </a:p>
        </p:txBody>
      </p:sp>
      <p:graphicFrame>
        <p:nvGraphicFramePr>
          <p:cNvPr id="4" name="Tabella 3">
            <a:extLst>
              <a:ext uri="{FF2B5EF4-FFF2-40B4-BE49-F238E27FC236}">
                <a16:creationId xmlns:a16="http://schemas.microsoft.com/office/drawing/2014/main" id="{D00D0F21-AFE3-0780-DA03-ED058DE2691E}"/>
              </a:ext>
            </a:extLst>
          </p:cNvPr>
          <p:cNvGraphicFramePr>
            <a:graphicFrameLocks noGrp="1"/>
          </p:cNvGraphicFramePr>
          <p:nvPr>
            <p:extLst>
              <p:ext uri="{D42A27DB-BD31-4B8C-83A1-F6EECF244321}">
                <p14:modId xmlns:p14="http://schemas.microsoft.com/office/powerpoint/2010/main" val="4058407097"/>
              </p:ext>
            </p:extLst>
          </p:nvPr>
        </p:nvGraphicFramePr>
        <p:xfrm>
          <a:off x="0" y="3224764"/>
          <a:ext cx="8610600" cy="3520440"/>
        </p:xfrm>
        <a:graphic>
          <a:graphicData uri="http://schemas.openxmlformats.org/drawingml/2006/table">
            <a:tbl>
              <a:tblPr>
                <a:tableStyleId>{5C22544A-7EE6-4342-B048-85BDC9FD1C3A}</a:tableStyleId>
              </a:tblPr>
              <a:tblGrid>
                <a:gridCol w="3635012">
                  <a:extLst>
                    <a:ext uri="{9D8B030D-6E8A-4147-A177-3AD203B41FA5}">
                      <a16:colId xmlns:a16="http://schemas.microsoft.com/office/drawing/2014/main" val="120210882"/>
                    </a:ext>
                  </a:extLst>
                </a:gridCol>
                <a:gridCol w="1243897">
                  <a:extLst>
                    <a:ext uri="{9D8B030D-6E8A-4147-A177-3AD203B41FA5}">
                      <a16:colId xmlns:a16="http://schemas.microsoft.com/office/drawing/2014/main" val="617497331"/>
                    </a:ext>
                  </a:extLst>
                </a:gridCol>
                <a:gridCol w="1243897">
                  <a:extLst>
                    <a:ext uri="{9D8B030D-6E8A-4147-A177-3AD203B41FA5}">
                      <a16:colId xmlns:a16="http://schemas.microsoft.com/office/drawing/2014/main" val="1026925155"/>
                    </a:ext>
                  </a:extLst>
                </a:gridCol>
                <a:gridCol w="1243897">
                  <a:extLst>
                    <a:ext uri="{9D8B030D-6E8A-4147-A177-3AD203B41FA5}">
                      <a16:colId xmlns:a16="http://schemas.microsoft.com/office/drawing/2014/main" val="3616146267"/>
                    </a:ext>
                  </a:extLst>
                </a:gridCol>
                <a:gridCol w="1243897">
                  <a:extLst>
                    <a:ext uri="{9D8B030D-6E8A-4147-A177-3AD203B41FA5}">
                      <a16:colId xmlns:a16="http://schemas.microsoft.com/office/drawing/2014/main" val="1463774089"/>
                    </a:ext>
                  </a:extLst>
                </a:gridCol>
              </a:tblGrid>
              <a:tr h="182880">
                <a:tc rowSpan="2">
                  <a:txBody>
                    <a:bodyPr/>
                    <a:lstStyle/>
                    <a:p>
                      <a:pPr algn="l" fontAlgn="b"/>
                      <a:r>
                        <a:rPr lang="it-IT" sz="1600" u="none" strike="noStrike" dirty="0">
                          <a:effectLst/>
                          <a:latin typeface="Aptos" panose="020B0004020202020204" pitchFamily="34" charset="0"/>
                        </a:rPr>
                        <a:t>Settore</a:t>
                      </a:r>
                      <a:endParaRPr lang="it-IT" sz="1600" b="0" i="0" u="none" strike="noStrike" dirty="0">
                        <a:solidFill>
                          <a:srgbClr val="000000"/>
                        </a:solidFill>
                        <a:effectLst/>
                        <a:latin typeface="Aptos" panose="020B0004020202020204" pitchFamily="34" charset="0"/>
                      </a:endParaRPr>
                    </a:p>
                  </a:txBody>
                  <a:tcPr marL="7620" marR="7620" marT="7620" marB="0" anchor="ctr">
                    <a:solidFill>
                      <a:schemeClr val="accent1">
                        <a:lumMod val="40000"/>
                        <a:lumOff val="60000"/>
                      </a:schemeClr>
                    </a:solidFill>
                  </a:tcPr>
                </a:tc>
                <a:tc gridSpan="2">
                  <a:txBody>
                    <a:bodyPr/>
                    <a:lstStyle/>
                    <a:p>
                      <a:pPr algn="ctr" fontAlgn="b"/>
                      <a:r>
                        <a:rPr lang="it-IT" sz="1600" u="none" strike="noStrike" dirty="0">
                          <a:effectLst/>
                          <a:latin typeface="Aptos" panose="020B0004020202020204" pitchFamily="34" charset="0"/>
                        </a:rPr>
                        <a:t>DF 2024</a:t>
                      </a:r>
                      <a:endParaRPr lang="it-IT" sz="1600" b="0" i="0" u="none" strike="noStrike" dirty="0">
                        <a:solidFill>
                          <a:srgbClr val="000000"/>
                        </a:solidFill>
                        <a:effectLst/>
                        <a:latin typeface="Aptos" panose="020B0004020202020204" pitchFamily="34" charset="0"/>
                      </a:endParaRPr>
                    </a:p>
                  </a:txBody>
                  <a:tcPr marL="7620" marR="7620" marT="7620" marB="0" anchor="b">
                    <a:solidFill>
                      <a:schemeClr val="accent1">
                        <a:lumMod val="40000"/>
                        <a:lumOff val="60000"/>
                      </a:schemeClr>
                    </a:solidFill>
                  </a:tcPr>
                </a:tc>
                <a:tc hMerge="1">
                  <a:txBody>
                    <a:bodyPr/>
                    <a:lstStyle/>
                    <a:p>
                      <a:endParaRPr lang="it-IT"/>
                    </a:p>
                  </a:txBody>
                  <a:tcPr>
                    <a:solidFill>
                      <a:schemeClr val="accent1">
                        <a:lumMod val="40000"/>
                        <a:lumOff val="60000"/>
                      </a:schemeClr>
                    </a:solidFill>
                  </a:tcPr>
                </a:tc>
                <a:tc gridSpan="2">
                  <a:txBody>
                    <a:bodyPr/>
                    <a:lstStyle/>
                    <a:p>
                      <a:pPr algn="ctr" fontAlgn="b"/>
                      <a:r>
                        <a:rPr lang="it-IT" sz="1600" u="none" strike="noStrike" dirty="0">
                          <a:effectLst/>
                          <a:latin typeface="Aptos" panose="020B0004020202020204" pitchFamily="34" charset="0"/>
                        </a:rPr>
                        <a:t>DF 2023</a:t>
                      </a:r>
                      <a:endParaRPr lang="it-IT" sz="1600" b="0" i="0" u="none" strike="noStrike" dirty="0">
                        <a:solidFill>
                          <a:srgbClr val="000000"/>
                        </a:solidFill>
                        <a:effectLst/>
                        <a:latin typeface="Aptos" panose="020B0004020202020204" pitchFamily="34" charset="0"/>
                      </a:endParaRPr>
                    </a:p>
                  </a:txBody>
                  <a:tcPr marL="7620" marR="7620" marT="7620" marB="0" anchor="b">
                    <a:solidFill>
                      <a:schemeClr val="accent1">
                        <a:lumMod val="40000"/>
                        <a:lumOff val="60000"/>
                      </a:schemeClr>
                    </a:solidFill>
                  </a:tcPr>
                </a:tc>
                <a:tc hMerge="1">
                  <a:txBody>
                    <a:bodyPr/>
                    <a:lstStyle/>
                    <a:p>
                      <a:endParaRPr lang="it-IT"/>
                    </a:p>
                  </a:txBody>
                  <a:tcPr/>
                </a:tc>
                <a:extLst>
                  <a:ext uri="{0D108BD9-81ED-4DB2-BD59-A6C34878D82A}">
                    <a16:rowId xmlns:a16="http://schemas.microsoft.com/office/drawing/2014/main" val="2926256410"/>
                  </a:ext>
                </a:extLst>
              </a:tr>
              <a:tr h="182880">
                <a:tc vMerge="1">
                  <a:txBody>
                    <a:bodyPr/>
                    <a:lstStyle/>
                    <a:p>
                      <a:endParaRPr dirty="0"/>
                    </a:p>
                  </a:txBody>
                  <a:tcPr marL="7620" marR="7620" marT="7620" marB="0" anchor="b"/>
                </a:tc>
                <a:tc>
                  <a:txBody>
                    <a:bodyPr/>
                    <a:lstStyle/>
                    <a:p>
                      <a:pPr algn="ctr" fontAlgn="b"/>
                      <a:r>
                        <a:rPr lang="it-IT" sz="1600" u="none" strike="noStrike" dirty="0">
                          <a:effectLst/>
                          <a:latin typeface="Aptos" panose="020B0004020202020204" pitchFamily="34" charset="0"/>
                        </a:rPr>
                        <a:t>v.a.</a:t>
                      </a:r>
                      <a:endParaRPr lang="it-IT" sz="1600" b="0" i="0" u="none" strike="noStrike" dirty="0">
                        <a:solidFill>
                          <a:srgbClr val="000000"/>
                        </a:solidFill>
                        <a:effectLst/>
                        <a:latin typeface="Aptos" panose="020B0004020202020204" pitchFamily="34" charset="0"/>
                      </a:endParaRPr>
                    </a:p>
                  </a:txBody>
                  <a:tcPr marL="7620" marR="7620" marT="7620" marB="0" anchor="ctr">
                    <a:solidFill>
                      <a:schemeClr val="accent1">
                        <a:lumMod val="40000"/>
                        <a:lumOff val="60000"/>
                      </a:schemeClr>
                    </a:solidFill>
                  </a:tcPr>
                </a:tc>
                <a:tc>
                  <a:txBody>
                    <a:bodyPr/>
                    <a:lstStyle/>
                    <a:p>
                      <a:pPr algn="ctr" fontAlgn="b"/>
                      <a:r>
                        <a:rPr lang="it-IT" sz="1600" u="none" strike="noStrike" dirty="0">
                          <a:effectLst/>
                          <a:latin typeface="Aptos" panose="020B0004020202020204" pitchFamily="34" charset="0"/>
                        </a:rPr>
                        <a:t>v.%</a:t>
                      </a:r>
                      <a:endParaRPr lang="it-IT" sz="1600" b="0" i="0" u="none" strike="noStrike" dirty="0">
                        <a:solidFill>
                          <a:srgbClr val="000000"/>
                        </a:solidFill>
                        <a:effectLst/>
                        <a:latin typeface="Aptos" panose="020B0004020202020204" pitchFamily="34" charset="0"/>
                      </a:endParaRPr>
                    </a:p>
                  </a:txBody>
                  <a:tcPr marL="7620" marR="7620" marT="7620" marB="0" anchor="ctr">
                    <a:solidFill>
                      <a:schemeClr val="accent1">
                        <a:lumMod val="40000"/>
                        <a:lumOff val="60000"/>
                      </a:schemeClr>
                    </a:solidFill>
                  </a:tcPr>
                </a:tc>
                <a:tc>
                  <a:txBody>
                    <a:bodyPr/>
                    <a:lstStyle/>
                    <a:p>
                      <a:pPr algn="ctr" fontAlgn="b"/>
                      <a:r>
                        <a:rPr lang="it-IT" sz="1600" u="none" strike="noStrike" dirty="0">
                          <a:effectLst/>
                          <a:latin typeface="Aptos" panose="020B0004020202020204" pitchFamily="34" charset="0"/>
                        </a:rPr>
                        <a:t>v.a.</a:t>
                      </a:r>
                      <a:endParaRPr lang="it-IT" sz="1600" b="0" i="0" u="none" strike="noStrike" dirty="0">
                        <a:solidFill>
                          <a:srgbClr val="000000"/>
                        </a:solidFill>
                        <a:effectLst/>
                        <a:latin typeface="Aptos" panose="020B0004020202020204" pitchFamily="34" charset="0"/>
                      </a:endParaRPr>
                    </a:p>
                  </a:txBody>
                  <a:tcPr marL="7620" marR="7620" marT="7620" marB="0" anchor="ctr">
                    <a:solidFill>
                      <a:schemeClr val="accent1">
                        <a:lumMod val="40000"/>
                        <a:lumOff val="60000"/>
                      </a:schemeClr>
                    </a:solidFill>
                  </a:tcPr>
                </a:tc>
                <a:tc>
                  <a:txBody>
                    <a:bodyPr/>
                    <a:lstStyle/>
                    <a:p>
                      <a:pPr algn="ctr" fontAlgn="b"/>
                      <a:r>
                        <a:rPr lang="it-IT" sz="1600" u="none" strike="noStrike" dirty="0">
                          <a:effectLst/>
                          <a:latin typeface="Aptos" panose="020B0004020202020204" pitchFamily="34" charset="0"/>
                        </a:rPr>
                        <a:t>v.%</a:t>
                      </a:r>
                      <a:endParaRPr lang="it-IT" sz="1600" b="0" i="0" u="none" strike="noStrike" dirty="0">
                        <a:solidFill>
                          <a:srgbClr val="000000"/>
                        </a:solidFill>
                        <a:effectLst/>
                        <a:latin typeface="Aptos" panose="020B0004020202020204" pitchFamily="34" charset="0"/>
                      </a:endParaRPr>
                    </a:p>
                  </a:txBody>
                  <a:tcPr marL="7620" marR="7620" marT="7620" marB="0" anchor="ctr">
                    <a:solidFill>
                      <a:schemeClr val="accent1">
                        <a:lumMod val="40000"/>
                        <a:lumOff val="60000"/>
                      </a:schemeClr>
                    </a:solidFill>
                  </a:tcPr>
                </a:tc>
                <a:extLst>
                  <a:ext uri="{0D108BD9-81ED-4DB2-BD59-A6C34878D82A}">
                    <a16:rowId xmlns:a16="http://schemas.microsoft.com/office/drawing/2014/main" val="1257099424"/>
                  </a:ext>
                </a:extLst>
              </a:tr>
              <a:tr h="182880">
                <a:tc>
                  <a:txBody>
                    <a:bodyPr/>
                    <a:lstStyle/>
                    <a:p>
                      <a:pPr algn="l" fontAlgn="b"/>
                      <a:r>
                        <a:rPr lang="it-IT" sz="1600" u="none" strike="noStrike" dirty="0">
                          <a:solidFill>
                            <a:srgbClr val="FF0000"/>
                          </a:solidFill>
                          <a:effectLst/>
                          <a:latin typeface="Aptos" panose="020B0004020202020204" pitchFamily="34" charset="0"/>
                        </a:rPr>
                        <a:t>Edilizia</a:t>
                      </a:r>
                      <a:endParaRPr lang="it-IT" sz="1600" b="0" i="0" u="none" strike="noStrike" dirty="0">
                        <a:solidFill>
                          <a:srgbClr val="FF0000"/>
                        </a:solidFill>
                        <a:effectLst/>
                        <a:latin typeface="Aptos" panose="020B0004020202020204" pitchFamily="34" charset="0"/>
                      </a:endParaRPr>
                    </a:p>
                  </a:txBody>
                  <a:tcPr marL="7620" marR="7620" marT="7620" marB="0" anchor="b"/>
                </a:tc>
                <a:tc>
                  <a:txBody>
                    <a:bodyPr/>
                    <a:lstStyle/>
                    <a:p>
                      <a:pPr algn="ctr" fontAlgn="b"/>
                      <a:r>
                        <a:rPr lang="it-IT" sz="1600" u="none" strike="noStrike" dirty="0">
                          <a:solidFill>
                            <a:srgbClr val="FF0000"/>
                          </a:solidFill>
                          <a:effectLst/>
                          <a:latin typeface="Aptos" panose="020B0004020202020204" pitchFamily="34" charset="0"/>
                        </a:rPr>
                        <a:t>163'068</a:t>
                      </a:r>
                      <a:endParaRPr lang="it-IT" sz="1600" b="0" i="0" u="none" strike="noStrike" dirty="0">
                        <a:solidFill>
                          <a:srgbClr val="FF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dirty="0">
                          <a:solidFill>
                            <a:srgbClr val="FF0000"/>
                          </a:solidFill>
                          <a:effectLst/>
                          <a:latin typeface="Aptos" panose="020B0004020202020204" pitchFamily="34" charset="0"/>
                        </a:rPr>
                        <a:t>66.5%</a:t>
                      </a:r>
                    </a:p>
                  </a:txBody>
                  <a:tcPr marL="7620" marR="7620" marT="7620" marB="0" anchor="b"/>
                </a:tc>
                <a:tc>
                  <a:txBody>
                    <a:bodyPr/>
                    <a:lstStyle/>
                    <a:p>
                      <a:pPr algn="ctr" fontAlgn="b"/>
                      <a:r>
                        <a:rPr lang="it-IT" sz="1600" u="none" strike="noStrike" dirty="0">
                          <a:solidFill>
                            <a:srgbClr val="FF0000"/>
                          </a:solidFill>
                          <a:effectLst/>
                          <a:latin typeface="Aptos" panose="020B0004020202020204" pitchFamily="34" charset="0"/>
                        </a:rPr>
                        <a:t>168'632</a:t>
                      </a:r>
                      <a:endParaRPr lang="it-IT" sz="1600" b="0" i="0" u="none" strike="noStrike" dirty="0">
                        <a:solidFill>
                          <a:srgbClr val="FF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dirty="0">
                          <a:solidFill>
                            <a:srgbClr val="FF0000"/>
                          </a:solidFill>
                          <a:effectLst/>
                          <a:latin typeface="Aptos" panose="020B0004020202020204" pitchFamily="34" charset="0"/>
                        </a:rPr>
                        <a:t>67.9%</a:t>
                      </a:r>
                    </a:p>
                  </a:txBody>
                  <a:tcPr marL="7620" marR="7620" marT="7620" marB="0" anchor="b"/>
                </a:tc>
                <a:extLst>
                  <a:ext uri="{0D108BD9-81ED-4DB2-BD59-A6C34878D82A}">
                    <a16:rowId xmlns:a16="http://schemas.microsoft.com/office/drawing/2014/main" val="933657231"/>
                  </a:ext>
                </a:extLst>
              </a:tr>
              <a:tr h="219476">
                <a:tc>
                  <a:txBody>
                    <a:bodyPr/>
                    <a:lstStyle/>
                    <a:p>
                      <a:pPr algn="l" fontAlgn="b"/>
                      <a:r>
                        <a:rPr lang="it-IT" sz="1600" u="none" strike="noStrike" dirty="0">
                          <a:effectLst/>
                          <a:latin typeface="Aptos" panose="020B0004020202020204" pitchFamily="34" charset="0"/>
                        </a:rPr>
                        <a:t>Alimentare</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b"/>
                      <a:r>
                        <a:rPr lang="it-IT" sz="1600" u="none" strike="noStrike" dirty="0">
                          <a:effectLst/>
                          <a:latin typeface="Aptos" panose="020B0004020202020204" pitchFamily="34" charset="0"/>
                        </a:rPr>
                        <a:t>22'686</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dirty="0">
                          <a:solidFill>
                            <a:schemeClr val="tx1"/>
                          </a:solidFill>
                          <a:effectLst/>
                          <a:latin typeface="Aptos" panose="020B0004020202020204" pitchFamily="34" charset="0"/>
                        </a:rPr>
                        <a:t>9.2%</a:t>
                      </a:r>
                    </a:p>
                  </a:txBody>
                  <a:tcPr marL="7620" marR="7620" marT="7620" marB="0" anchor="b"/>
                </a:tc>
                <a:tc>
                  <a:txBody>
                    <a:bodyPr/>
                    <a:lstStyle/>
                    <a:p>
                      <a:pPr algn="ctr" fontAlgn="b"/>
                      <a:r>
                        <a:rPr lang="it-IT" sz="1600" u="none" strike="noStrike" dirty="0">
                          <a:effectLst/>
                          <a:latin typeface="Aptos" panose="020B0004020202020204" pitchFamily="34" charset="0"/>
                        </a:rPr>
                        <a:t>24'323</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dirty="0">
                          <a:solidFill>
                            <a:schemeClr val="tx1"/>
                          </a:solidFill>
                          <a:effectLst/>
                          <a:latin typeface="Aptos" panose="020B0004020202020204" pitchFamily="34" charset="0"/>
                        </a:rPr>
                        <a:t>9.8%</a:t>
                      </a:r>
                    </a:p>
                  </a:txBody>
                  <a:tcPr marL="7620" marR="7620" marT="7620" marB="0" anchor="b"/>
                </a:tc>
                <a:extLst>
                  <a:ext uri="{0D108BD9-81ED-4DB2-BD59-A6C34878D82A}">
                    <a16:rowId xmlns:a16="http://schemas.microsoft.com/office/drawing/2014/main" val="2126689537"/>
                  </a:ext>
                </a:extLst>
              </a:tr>
              <a:tr h="219476">
                <a:tc>
                  <a:txBody>
                    <a:bodyPr/>
                    <a:lstStyle/>
                    <a:p>
                      <a:pPr algn="l" fontAlgn="b"/>
                      <a:r>
                        <a:rPr lang="it-IT" sz="1600" u="none" strike="noStrike" dirty="0">
                          <a:effectLst/>
                          <a:latin typeface="Aptos" panose="020B0004020202020204" pitchFamily="34" charset="0"/>
                        </a:rPr>
                        <a:t>Turistico alberghiero</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b"/>
                      <a:r>
                        <a:rPr lang="it-IT" sz="1600" u="none" strike="noStrike" dirty="0">
                          <a:effectLst/>
                          <a:latin typeface="Aptos" panose="020B0004020202020204" pitchFamily="34" charset="0"/>
                        </a:rPr>
                        <a:t>21'345</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dirty="0">
                          <a:solidFill>
                            <a:schemeClr val="tx1"/>
                          </a:solidFill>
                          <a:effectLst/>
                          <a:latin typeface="Aptos" panose="020B0004020202020204" pitchFamily="34" charset="0"/>
                        </a:rPr>
                        <a:t>8.7%</a:t>
                      </a:r>
                    </a:p>
                  </a:txBody>
                  <a:tcPr marL="7620" marR="7620" marT="7620" marB="0" anchor="b"/>
                </a:tc>
                <a:tc>
                  <a:txBody>
                    <a:bodyPr/>
                    <a:lstStyle/>
                    <a:p>
                      <a:pPr algn="ctr" fontAlgn="b"/>
                      <a:r>
                        <a:rPr lang="it-IT" sz="1600" u="none" strike="noStrike" dirty="0">
                          <a:effectLst/>
                          <a:latin typeface="Aptos" panose="020B0004020202020204" pitchFamily="34" charset="0"/>
                        </a:rPr>
                        <a:t>19'192</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dirty="0">
                          <a:solidFill>
                            <a:schemeClr val="tx1"/>
                          </a:solidFill>
                          <a:effectLst/>
                          <a:latin typeface="Aptos" panose="020B0004020202020204" pitchFamily="34" charset="0"/>
                        </a:rPr>
                        <a:t>7.7%</a:t>
                      </a:r>
                    </a:p>
                  </a:txBody>
                  <a:tcPr marL="7620" marR="7620" marT="7620" marB="0" anchor="b"/>
                </a:tc>
                <a:extLst>
                  <a:ext uri="{0D108BD9-81ED-4DB2-BD59-A6C34878D82A}">
                    <a16:rowId xmlns:a16="http://schemas.microsoft.com/office/drawing/2014/main" val="683630124"/>
                  </a:ext>
                </a:extLst>
              </a:tr>
              <a:tr h="182880">
                <a:tc>
                  <a:txBody>
                    <a:bodyPr/>
                    <a:lstStyle/>
                    <a:p>
                      <a:pPr algn="l" fontAlgn="b"/>
                      <a:r>
                        <a:rPr lang="it-IT" sz="1600" u="none" strike="noStrike" dirty="0">
                          <a:effectLst/>
                          <a:latin typeface="Aptos" panose="020B0004020202020204" pitchFamily="34" charset="0"/>
                        </a:rPr>
                        <a:t>Meccanica</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b"/>
                      <a:r>
                        <a:rPr lang="it-IT" sz="1600" u="none" strike="noStrike" dirty="0">
                          <a:effectLst/>
                          <a:latin typeface="Aptos" panose="020B0004020202020204" pitchFamily="34" charset="0"/>
                        </a:rPr>
                        <a:t>15'256</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a:solidFill>
                            <a:schemeClr val="tx1"/>
                          </a:solidFill>
                          <a:effectLst/>
                          <a:latin typeface="Aptos" panose="020B0004020202020204" pitchFamily="34" charset="0"/>
                        </a:rPr>
                        <a:t>6.2%</a:t>
                      </a:r>
                    </a:p>
                  </a:txBody>
                  <a:tcPr marL="7620" marR="7620" marT="7620" marB="0" anchor="b"/>
                </a:tc>
                <a:tc>
                  <a:txBody>
                    <a:bodyPr/>
                    <a:lstStyle/>
                    <a:p>
                      <a:pPr algn="ctr" fontAlgn="b"/>
                      <a:r>
                        <a:rPr lang="it-IT" sz="1600" u="none" strike="noStrike">
                          <a:effectLst/>
                          <a:latin typeface="Aptos" panose="020B0004020202020204" pitchFamily="34" charset="0"/>
                        </a:rPr>
                        <a:t>15'063</a:t>
                      </a:r>
                      <a:endParaRPr lang="it-IT" sz="1600" b="0" i="0" u="none" strike="noStrike">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dirty="0">
                          <a:solidFill>
                            <a:schemeClr val="tx1"/>
                          </a:solidFill>
                          <a:effectLst/>
                          <a:latin typeface="Aptos" panose="020B0004020202020204" pitchFamily="34" charset="0"/>
                        </a:rPr>
                        <a:t>6.1%</a:t>
                      </a:r>
                    </a:p>
                  </a:txBody>
                  <a:tcPr marL="7620" marR="7620" marT="7620" marB="0" anchor="b"/>
                </a:tc>
                <a:extLst>
                  <a:ext uri="{0D108BD9-81ED-4DB2-BD59-A6C34878D82A}">
                    <a16:rowId xmlns:a16="http://schemas.microsoft.com/office/drawing/2014/main" val="242314095"/>
                  </a:ext>
                </a:extLst>
              </a:tr>
              <a:tr h="182880">
                <a:tc>
                  <a:txBody>
                    <a:bodyPr/>
                    <a:lstStyle/>
                    <a:p>
                      <a:pPr algn="l" fontAlgn="b"/>
                      <a:r>
                        <a:rPr lang="it-IT" sz="1600" u="none" strike="noStrike" dirty="0">
                          <a:effectLst/>
                          <a:latin typeface="Aptos" panose="020B0004020202020204" pitchFamily="34" charset="0"/>
                        </a:rPr>
                        <a:t>Telecomunicazioni</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b"/>
                      <a:r>
                        <a:rPr lang="it-IT" sz="1600" u="none" strike="noStrike" dirty="0">
                          <a:effectLst/>
                          <a:latin typeface="Aptos" panose="020B0004020202020204" pitchFamily="34" charset="0"/>
                        </a:rPr>
                        <a:t>6'322</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dirty="0">
                          <a:solidFill>
                            <a:schemeClr val="tx1"/>
                          </a:solidFill>
                          <a:effectLst/>
                          <a:latin typeface="Aptos" panose="020B0004020202020204" pitchFamily="34" charset="0"/>
                        </a:rPr>
                        <a:t>2.6%</a:t>
                      </a:r>
                    </a:p>
                  </a:txBody>
                  <a:tcPr marL="7620" marR="7620" marT="7620" marB="0" anchor="b"/>
                </a:tc>
                <a:tc>
                  <a:txBody>
                    <a:bodyPr/>
                    <a:lstStyle/>
                    <a:p>
                      <a:pPr algn="ctr" fontAlgn="b"/>
                      <a:r>
                        <a:rPr lang="it-IT" sz="1600" u="none" strike="noStrike" dirty="0">
                          <a:effectLst/>
                          <a:latin typeface="Aptos" panose="020B0004020202020204" pitchFamily="34" charset="0"/>
                        </a:rPr>
                        <a:t>7'137</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dirty="0">
                          <a:solidFill>
                            <a:schemeClr val="tx1"/>
                          </a:solidFill>
                          <a:effectLst/>
                          <a:latin typeface="Aptos" panose="020B0004020202020204" pitchFamily="34" charset="0"/>
                        </a:rPr>
                        <a:t>2.9%</a:t>
                      </a:r>
                    </a:p>
                  </a:txBody>
                  <a:tcPr marL="7620" marR="7620" marT="7620" marB="0" anchor="b"/>
                </a:tc>
                <a:extLst>
                  <a:ext uri="{0D108BD9-81ED-4DB2-BD59-A6C34878D82A}">
                    <a16:rowId xmlns:a16="http://schemas.microsoft.com/office/drawing/2014/main" val="3608367749"/>
                  </a:ext>
                </a:extLst>
              </a:tr>
              <a:tr h="182880">
                <a:tc>
                  <a:txBody>
                    <a:bodyPr/>
                    <a:lstStyle/>
                    <a:p>
                      <a:pPr algn="l" fontAlgn="b"/>
                      <a:r>
                        <a:rPr lang="it-IT" sz="1600" u="none" strike="noStrike" dirty="0">
                          <a:effectLst/>
                          <a:latin typeface="Aptos" panose="020B0004020202020204" pitchFamily="34" charset="0"/>
                        </a:rPr>
                        <a:t>Cantieristica navale</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b"/>
                      <a:r>
                        <a:rPr lang="it-IT" sz="1600" u="none" strike="noStrike" dirty="0">
                          <a:effectLst/>
                          <a:latin typeface="Aptos" panose="020B0004020202020204" pitchFamily="34" charset="0"/>
                        </a:rPr>
                        <a:t>4'810</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dirty="0">
                          <a:solidFill>
                            <a:schemeClr val="tx1"/>
                          </a:solidFill>
                          <a:effectLst/>
                          <a:latin typeface="Aptos" panose="020B0004020202020204" pitchFamily="34" charset="0"/>
                        </a:rPr>
                        <a:t>2.0%</a:t>
                      </a:r>
                    </a:p>
                  </a:txBody>
                  <a:tcPr marL="7620" marR="7620" marT="7620" marB="0" anchor="b"/>
                </a:tc>
                <a:tc>
                  <a:txBody>
                    <a:bodyPr/>
                    <a:lstStyle/>
                    <a:p>
                      <a:pPr algn="ctr" fontAlgn="b"/>
                      <a:r>
                        <a:rPr lang="it-IT" sz="1600" u="none" strike="noStrike" dirty="0">
                          <a:effectLst/>
                          <a:latin typeface="Aptos" panose="020B0004020202020204" pitchFamily="34" charset="0"/>
                        </a:rPr>
                        <a:t>4'363</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dirty="0">
                          <a:solidFill>
                            <a:schemeClr val="tx1"/>
                          </a:solidFill>
                          <a:effectLst/>
                          <a:latin typeface="Aptos" panose="020B0004020202020204" pitchFamily="34" charset="0"/>
                        </a:rPr>
                        <a:t>1.8%</a:t>
                      </a:r>
                    </a:p>
                  </a:txBody>
                  <a:tcPr marL="7620" marR="7620" marT="7620" marB="0" anchor="b"/>
                </a:tc>
                <a:extLst>
                  <a:ext uri="{0D108BD9-81ED-4DB2-BD59-A6C34878D82A}">
                    <a16:rowId xmlns:a16="http://schemas.microsoft.com/office/drawing/2014/main" val="1632482266"/>
                  </a:ext>
                </a:extLst>
              </a:tr>
              <a:tr h="182880">
                <a:tc>
                  <a:txBody>
                    <a:bodyPr/>
                    <a:lstStyle/>
                    <a:p>
                      <a:pPr algn="l" fontAlgn="b"/>
                      <a:r>
                        <a:rPr lang="it-IT" sz="1600" u="none" strike="noStrike" dirty="0">
                          <a:effectLst/>
                          <a:latin typeface="Aptos" panose="020B0004020202020204" pitchFamily="34" charset="0"/>
                        </a:rPr>
                        <a:t>Elettricisti</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b"/>
                      <a:r>
                        <a:rPr lang="it-IT" sz="1600" u="none" strike="noStrike" dirty="0">
                          <a:effectLst/>
                          <a:latin typeface="Aptos" panose="020B0004020202020204" pitchFamily="34" charset="0"/>
                        </a:rPr>
                        <a:t>3'986</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dirty="0">
                          <a:solidFill>
                            <a:schemeClr val="tx1"/>
                          </a:solidFill>
                          <a:effectLst/>
                          <a:latin typeface="Aptos" panose="020B0004020202020204" pitchFamily="34" charset="0"/>
                        </a:rPr>
                        <a:t>1.6%</a:t>
                      </a:r>
                    </a:p>
                  </a:txBody>
                  <a:tcPr marL="7620" marR="7620" marT="7620" marB="0" anchor="b"/>
                </a:tc>
                <a:tc>
                  <a:txBody>
                    <a:bodyPr/>
                    <a:lstStyle/>
                    <a:p>
                      <a:pPr algn="ctr" fontAlgn="b"/>
                      <a:r>
                        <a:rPr lang="it-IT" sz="1600" u="none" strike="noStrike" dirty="0">
                          <a:effectLst/>
                          <a:latin typeface="Aptos" panose="020B0004020202020204" pitchFamily="34" charset="0"/>
                        </a:rPr>
                        <a:t>4'425</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dirty="0">
                          <a:solidFill>
                            <a:schemeClr val="tx1"/>
                          </a:solidFill>
                          <a:effectLst/>
                          <a:latin typeface="Aptos" panose="020B0004020202020204" pitchFamily="34" charset="0"/>
                        </a:rPr>
                        <a:t>1.8%</a:t>
                      </a:r>
                    </a:p>
                  </a:txBody>
                  <a:tcPr marL="7620" marR="7620" marT="7620" marB="0" anchor="b"/>
                </a:tc>
                <a:extLst>
                  <a:ext uri="{0D108BD9-81ED-4DB2-BD59-A6C34878D82A}">
                    <a16:rowId xmlns:a16="http://schemas.microsoft.com/office/drawing/2014/main" val="4267269115"/>
                  </a:ext>
                </a:extLst>
              </a:tr>
              <a:tr h="182880">
                <a:tc>
                  <a:txBody>
                    <a:bodyPr/>
                    <a:lstStyle/>
                    <a:p>
                      <a:pPr algn="l" fontAlgn="b"/>
                      <a:r>
                        <a:rPr lang="it-IT" sz="1600" u="none" strike="noStrike" dirty="0">
                          <a:effectLst/>
                          <a:latin typeface="Aptos" panose="020B0004020202020204" pitchFamily="34" charset="0"/>
                        </a:rPr>
                        <a:t>Autotrasporto per conto terzi</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b"/>
                      <a:r>
                        <a:rPr lang="it-IT" sz="1600" u="none" strike="noStrike" dirty="0">
                          <a:effectLst/>
                          <a:latin typeface="Aptos" panose="020B0004020202020204" pitchFamily="34" charset="0"/>
                        </a:rPr>
                        <a:t>1'842</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a:solidFill>
                            <a:schemeClr val="tx1"/>
                          </a:solidFill>
                          <a:effectLst/>
                          <a:latin typeface="Aptos" panose="020B0004020202020204" pitchFamily="34" charset="0"/>
                        </a:rPr>
                        <a:t>0.8%</a:t>
                      </a:r>
                    </a:p>
                  </a:txBody>
                  <a:tcPr marL="7620" marR="7620" marT="7620" marB="0" anchor="b"/>
                </a:tc>
                <a:tc>
                  <a:txBody>
                    <a:bodyPr/>
                    <a:lstStyle/>
                    <a:p>
                      <a:pPr algn="ctr" fontAlgn="b"/>
                      <a:r>
                        <a:rPr lang="it-IT" sz="1600" u="none" strike="noStrike">
                          <a:effectLst/>
                          <a:latin typeface="Aptos" panose="020B0004020202020204" pitchFamily="34" charset="0"/>
                        </a:rPr>
                        <a:t>1'862</a:t>
                      </a:r>
                      <a:endParaRPr lang="it-IT" sz="1600" b="0" i="0" u="none" strike="noStrike">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dirty="0">
                          <a:solidFill>
                            <a:schemeClr val="tx1"/>
                          </a:solidFill>
                          <a:effectLst/>
                          <a:latin typeface="Aptos" panose="020B0004020202020204" pitchFamily="34" charset="0"/>
                        </a:rPr>
                        <a:t>0.7%</a:t>
                      </a:r>
                    </a:p>
                  </a:txBody>
                  <a:tcPr marL="7620" marR="7620" marT="7620" marB="0" anchor="b"/>
                </a:tc>
                <a:extLst>
                  <a:ext uri="{0D108BD9-81ED-4DB2-BD59-A6C34878D82A}">
                    <a16:rowId xmlns:a16="http://schemas.microsoft.com/office/drawing/2014/main" val="939067813"/>
                  </a:ext>
                </a:extLst>
              </a:tr>
              <a:tr h="182880">
                <a:tc>
                  <a:txBody>
                    <a:bodyPr/>
                    <a:lstStyle/>
                    <a:p>
                      <a:pPr algn="l" fontAlgn="b"/>
                      <a:r>
                        <a:rPr lang="it-IT" sz="1600" u="none" strike="noStrike">
                          <a:effectLst/>
                          <a:latin typeface="Aptos" panose="020B0004020202020204" pitchFamily="34" charset="0"/>
                        </a:rPr>
                        <a:t>Idraulici</a:t>
                      </a:r>
                      <a:endParaRPr lang="it-IT" sz="1600" b="0" i="0" u="none" strike="noStrike">
                        <a:solidFill>
                          <a:srgbClr val="000000"/>
                        </a:solidFill>
                        <a:effectLst/>
                        <a:latin typeface="Aptos" panose="020B0004020202020204" pitchFamily="34" charset="0"/>
                      </a:endParaRPr>
                    </a:p>
                  </a:txBody>
                  <a:tcPr marL="7620" marR="7620" marT="7620" marB="0" anchor="b"/>
                </a:tc>
                <a:tc>
                  <a:txBody>
                    <a:bodyPr/>
                    <a:lstStyle/>
                    <a:p>
                      <a:pPr algn="ctr" fontAlgn="b"/>
                      <a:r>
                        <a:rPr lang="it-IT" sz="1600" u="none" strike="noStrike" dirty="0">
                          <a:effectLst/>
                          <a:latin typeface="Aptos" panose="020B0004020202020204" pitchFamily="34" charset="0"/>
                        </a:rPr>
                        <a:t>1'734</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dirty="0">
                          <a:solidFill>
                            <a:schemeClr val="tx1"/>
                          </a:solidFill>
                          <a:effectLst/>
                          <a:latin typeface="Aptos" panose="020B0004020202020204" pitchFamily="34" charset="0"/>
                        </a:rPr>
                        <a:t>0.7%</a:t>
                      </a:r>
                    </a:p>
                  </a:txBody>
                  <a:tcPr marL="7620" marR="7620" marT="7620" marB="0" anchor="b"/>
                </a:tc>
                <a:tc>
                  <a:txBody>
                    <a:bodyPr/>
                    <a:lstStyle/>
                    <a:p>
                      <a:pPr algn="ctr" fontAlgn="b"/>
                      <a:r>
                        <a:rPr lang="it-IT" sz="1600" u="none" strike="noStrike">
                          <a:effectLst/>
                          <a:latin typeface="Aptos" panose="020B0004020202020204" pitchFamily="34" charset="0"/>
                        </a:rPr>
                        <a:t>1'765</a:t>
                      </a:r>
                      <a:endParaRPr lang="it-IT" sz="1600" b="0" i="0" u="none" strike="noStrike">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dirty="0">
                          <a:solidFill>
                            <a:schemeClr val="tx1"/>
                          </a:solidFill>
                          <a:effectLst/>
                          <a:latin typeface="Aptos" panose="020B0004020202020204" pitchFamily="34" charset="0"/>
                        </a:rPr>
                        <a:t>0.7%</a:t>
                      </a:r>
                    </a:p>
                  </a:txBody>
                  <a:tcPr marL="7620" marR="7620" marT="7620" marB="0" anchor="b"/>
                </a:tc>
                <a:extLst>
                  <a:ext uri="{0D108BD9-81ED-4DB2-BD59-A6C34878D82A}">
                    <a16:rowId xmlns:a16="http://schemas.microsoft.com/office/drawing/2014/main" val="683601021"/>
                  </a:ext>
                </a:extLst>
              </a:tr>
              <a:tr h="182880">
                <a:tc>
                  <a:txBody>
                    <a:bodyPr/>
                    <a:lstStyle/>
                    <a:p>
                      <a:pPr algn="l" fontAlgn="b"/>
                      <a:r>
                        <a:rPr lang="it-IT" sz="1600" u="none" strike="noStrike">
                          <a:effectLst/>
                          <a:latin typeface="Aptos" panose="020B0004020202020204" pitchFamily="34" charset="0"/>
                        </a:rPr>
                        <a:t>Acconciatori</a:t>
                      </a:r>
                      <a:endParaRPr lang="it-IT" sz="1600" b="0" i="0" u="none" strike="noStrike">
                        <a:solidFill>
                          <a:srgbClr val="000000"/>
                        </a:solidFill>
                        <a:effectLst/>
                        <a:latin typeface="Aptos" panose="020B0004020202020204" pitchFamily="34" charset="0"/>
                      </a:endParaRPr>
                    </a:p>
                  </a:txBody>
                  <a:tcPr marL="7620" marR="7620" marT="7620" marB="0" anchor="b"/>
                </a:tc>
                <a:tc>
                  <a:txBody>
                    <a:bodyPr/>
                    <a:lstStyle/>
                    <a:p>
                      <a:pPr algn="ctr" fontAlgn="b"/>
                      <a:r>
                        <a:rPr lang="it-IT" sz="1600" u="none" strike="noStrike" dirty="0">
                          <a:effectLst/>
                          <a:latin typeface="Aptos" panose="020B0004020202020204" pitchFamily="34" charset="0"/>
                        </a:rPr>
                        <a:t>1'063</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dirty="0">
                          <a:solidFill>
                            <a:schemeClr val="tx1"/>
                          </a:solidFill>
                          <a:effectLst/>
                          <a:latin typeface="Aptos" panose="020B0004020202020204" pitchFamily="34" charset="0"/>
                        </a:rPr>
                        <a:t>0.4%</a:t>
                      </a:r>
                    </a:p>
                  </a:txBody>
                  <a:tcPr marL="7620" marR="7620" marT="7620" marB="0" anchor="b"/>
                </a:tc>
                <a:tc>
                  <a:txBody>
                    <a:bodyPr/>
                    <a:lstStyle/>
                    <a:p>
                      <a:pPr algn="ctr" fontAlgn="b"/>
                      <a:r>
                        <a:rPr lang="it-IT" sz="1600" u="none" strike="noStrike">
                          <a:effectLst/>
                          <a:latin typeface="Aptos" panose="020B0004020202020204" pitchFamily="34" charset="0"/>
                        </a:rPr>
                        <a:t>1'321</a:t>
                      </a:r>
                      <a:endParaRPr lang="it-IT" sz="1600" b="0" i="0" u="none" strike="noStrike">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dirty="0">
                          <a:solidFill>
                            <a:schemeClr val="tx1"/>
                          </a:solidFill>
                          <a:effectLst/>
                          <a:latin typeface="Aptos" panose="020B0004020202020204" pitchFamily="34" charset="0"/>
                        </a:rPr>
                        <a:t>0.5%</a:t>
                      </a:r>
                    </a:p>
                  </a:txBody>
                  <a:tcPr marL="7620" marR="7620" marT="7620" marB="0" anchor="b"/>
                </a:tc>
                <a:extLst>
                  <a:ext uri="{0D108BD9-81ED-4DB2-BD59-A6C34878D82A}">
                    <a16:rowId xmlns:a16="http://schemas.microsoft.com/office/drawing/2014/main" val="1524910619"/>
                  </a:ext>
                </a:extLst>
              </a:tr>
              <a:tr h="182880">
                <a:tc>
                  <a:txBody>
                    <a:bodyPr/>
                    <a:lstStyle/>
                    <a:p>
                      <a:pPr algn="l" fontAlgn="b"/>
                      <a:r>
                        <a:rPr lang="it-IT" sz="1600" u="none" strike="noStrike">
                          <a:effectLst/>
                          <a:latin typeface="Aptos" panose="020B0004020202020204" pitchFamily="34" charset="0"/>
                        </a:rPr>
                        <a:t>Altro</a:t>
                      </a:r>
                      <a:endParaRPr lang="it-IT" sz="1600" b="0" i="0" u="none" strike="noStrike">
                        <a:solidFill>
                          <a:srgbClr val="000000"/>
                        </a:solidFill>
                        <a:effectLst/>
                        <a:latin typeface="Aptos" panose="020B0004020202020204" pitchFamily="34" charset="0"/>
                      </a:endParaRPr>
                    </a:p>
                  </a:txBody>
                  <a:tcPr marL="7620" marR="7620" marT="7620" marB="0" anchor="b"/>
                </a:tc>
                <a:tc>
                  <a:txBody>
                    <a:bodyPr/>
                    <a:lstStyle/>
                    <a:p>
                      <a:pPr algn="ctr" fontAlgn="b"/>
                      <a:r>
                        <a:rPr lang="it-IT" sz="1600" u="none" strike="noStrike" dirty="0">
                          <a:effectLst/>
                          <a:latin typeface="Aptos" panose="020B0004020202020204" pitchFamily="34" charset="0"/>
                        </a:rPr>
                        <a:t>3’268</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dirty="0">
                          <a:solidFill>
                            <a:schemeClr val="tx1"/>
                          </a:solidFill>
                          <a:effectLst/>
                          <a:latin typeface="Aptos" panose="020B0004020202020204" pitchFamily="34" charset="0"/>
                        </a:rPr>
                        <a:t>1.3%</a:t>
                      </a:r>
                    </a:p>
                  </a:txBody>
                  <a:tcPr marL="7620" marR="7620" marT="7620" marB="0" anchor="b"/>
                </a:tc>
                <a:tc>
                  <a:txBody>
                    <a:bodyPr/>
                    <a:lstStyle/>
                    <a:p>
                      <a:pPr algn="ctr" fontAlgn="b"/>
                      <a:r>
                        <a:rPr lang="it-IT" sz="1600" u="none" strike="noStrike" dirty="0">
                          <a:effectLst/>
                          <a:latin typeface="Aptos" panose="020B0004020202020204" pitchFamily="34" charset="0"/>
                        </a:rPr>
                        <a:t>428</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b="0" i="0" u="none" strike="noStrike" dirty="0">
                          <a:solidFill>
                            <a:schemeClr val="tx1"/>
                          </a:solidFill>
                          <a:effectLst/>
                          <a:latin typeface="Aptos" panose="020B0004020202020204" pitchFamily="34" charset="0"/>
                        </a:rPr>
                        <a:t>0.2%</a:t>
                      </a:r>
                    </a:p>
                  </a:txBody>
                  <a:tcPr marL="7620" marR="7620" marT="7620" marB="0" anchor="b"/>
                </a:tc>
                <a:extLst>
                  <a:ext uri="{0D108BD9-81ED-4DB2-BD59-A6C34878D82A}">
                    <a16:rowId xmlns:a16="http://schemas.microsoft.com/office/drawing/2014/main" val="1365540341"/>
                  </a:ext>
                </a:extLst>
              </a:tr>
              <a:tr h="182880">
                <a:tc>
                  <a:txBody>
                    <a:bodyPr/>
                    <a:lstStyle/>
                    <a:p>
                      <a:pPr algn="l" fontAlgn="b"/>
                      <a:r>
                        <a:rPr lang="it-IT" sz="1600" u="none" strike="noStrike" dirty="0">
                          <a:effectLst/>
                          <a:latin typeface="Aptos" panose="020B0004020202020204" pitchFamily="34" charset="0"/>
                        </a:rPr>
                        <a:t>TOTALE</a:t>
                      </a:r>
                      <a:endParaRPr lang="it-IT" sz="1600" b="0" i="0" u="none" strike="noStrike" dirty="0">
                        <a:solidFill>
                          <a:srgbClr val="000000"/>
                        </a:solidFill>
                        <a:effectLst/>
                        <a:latin typeface="Aptos" panose="020B0004020202020204" pitchFamily="34" charset="0"/>
                      </a:endParaRPr>
                    </a:p>
                  </a:txBody>
                  <a:tcPr marL="7620" marR="7620" marT="7620" marB="0" anchor="b"/>
                </a:tc>
                <a:tc>
                  <a:txBody>
                    <a:bodyPr/>
                    <a:lstStyle/>
                    <a:p>
                      <a:pPr algn="ctr" fontAlgn="b"/>
                      <a:r>
                        <a:rPr lang="it-IT" sz="1600" u="none" strike="noStrike" dirty="0">
                          <a:effectLst/>
                          <a:latin typeface="Aptos" panose="020B0004020202020204" pitchFamily="34" charset="0"/>
                        </a:rPr>
                        <a:t>245’380</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u="none" strike="noStrike" dirty="0">
                          <a:effectLst/>
                          <a:latin typeface="Aptos" panose="020B0004020202020204" pitchFamily="34" charset="0"/>
                        </a:rPr>
                        <a:t>100.0%</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u="none" strike="noStrike" dirty="0">
                          <a:effectLst/>
                          <a:latin typeface="Aptos" panose="020B0004020202020204" pitchFamily="34" charset="0"/>
                        </a:rPr>
                        <a:t>248’511</a:t>
                      </a:r>
                      <a:endParaRPr lang="it-IT" sz="16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b"/>
                      <a:r>
                        <a:rPr lang="it-IT" sz="1600" u="none" strike="noStrike" dirty="0">
                          <a:effectLst/>
                          <a:latin typeface="Aptos" panose="020B0004020202020204" pitchFamily="34" charset="0"/>
                        </a:rPr>
                        <a:t>100.0%</a:t>
                      </a:r>
                      <a:endParaRPr lang="it-IT" sz="1600" b="0" i="0" u="none" strike="noStrike" dirty="0">
                        <a:solidFill>
                          <a:srgbClr val="000000"/>
                        </a:solidFill>
                        <a:effectLst/>
                        <a:latin typeface="Aptos" panose="020B0004020202020204" pitchFamily="34" charset="0"/>
                      </a:endParaRPr>
                    </a:p>
                  </a:txBody>
                  <a:tcPr marL="7620" marR="7620" marT="7620" marB="0" anchor="ctr"/>
                </a:tc>
                <a:extLst>
                  <a:ext uri="{0D108BD9-81ED-4DB2-BD59-A6C34878D82A}">
                    <a16:rowId xmlns:a16="http://schemas.microsoft.com/office/drawing/2014/main" val="930350397"/>
                  </a:ext>
                </a:extLst>
              </a:tr>
            </a:tbl>
          </a:graphicData>
        </a:graphic>
      </p:graphicFrame>
      <p:graphicFrame>
        <p:nvGraphicFramePr>
          <p:cNvPr id="5" name="Grafico 4">
            <a:extLst>
              <a:ext uri="{FF2B5EF4-FFF2-40B4-BE49-F238E27FC236}">
                <a16:creationId xmlns:a16="http://schemas.microsoft.com/office/drawing/2014/main" id="{83B4ED5D-8498-4797-ACB1-95F5C1815BC4}"/>
              </a:ext>
            </a:extLst>
          </p:cNvPr>
          <p:cNvGraphicFramePr>
            <a:graphicFrameLocks/>
          </p:cNvGraphicFramePr>
          <p:nvPr>
            <p:extLst>
              <p:ext uri="{D42A27DB-BD31-4B8C-83A1-F6EECF244321}">
                <p14:modId xmlns:p14="http://schemas.microsoft.com/office/powerpoint/2010/main" val="2208604925"/>
              </p:ext>
            </p:extLst>
          </p:nvPr>
        </p:nvGraphicFramePr>
        <p:xfrm>
          <a:off x="114300" y="1325691"/>
          <a:ext cx="2937982" cy="185947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 y="152400"/>
            <a:ext cx="8751060" cy="369332"/>
          </a:xfrm>
          <a:prstGeom prst="rect">
            <a:avLst/>
          </a:prstGeom>
        </p:spPr>
        <p:txBody>
          <a:bodyPr vert="horz" wrap="square" lIns="0" tIns="0" rIns="0" bIns="0" rtlCol="0">
            <a:spAutoFit/>
          </a:bodyPr>
          <a:lstStyle/>
          <a:p>
            <a:pPr marL="12700">
              <a:lnSpc>
                <a:spcPct val="100000"/>
              </a:lnSpc>
            </a:pPr>
            <a:r>
              <a:rPr lang="it-IT" sz="2400" b="1" dirty="0">
                <a:effectLst/>
                <a:latin typeface="Titillium"/>
                <a:ea typeface="Times New Roman" panose="02020603050405020304" pitchFamily="18" charset="0"/>
              </a:rPr>
              <a:t>Programmazione dei flussi d’ingresso in Italia dei lavoratori stranieri </a:t>
            </a:r>
            <a:endParaRPr sz="2400" spc="15" dirty="0">
              <a:latin typeface="Titillium"/>
            </a:endParaRPr>
          </a:p>
        </p:txBody>
      </p:sp>
      <p:sp>
        <p:nvSpPr>
          <p:cNvPr id="6" name="CasellaDiTesto 5">
            <a:extLst>
              <a:ext uri="{FF2B5EF4-FFF2-40B4-BE49-F238E27FC236}">
                <a16:creationId xmlns:a16="http://schemas.microsoft.com/office/drawing/2014/main" id="{ABE7CC6E-F496-A3F1-3E36-3FA0B9FB0CEC}"/>
              </a:ext>
            </a:extLst>
          </p:cNvPr>
          <p:cNvSpPr txBox="1"/>
          <p:nvPr/>
        </p:nvSpPr>
        <p:spPr>
          <a:xfrm>
            <a:off x="0" y="476163"/>
            <a:ext cx="8915400" cy="83099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prstClr val="white"/>
                </a:solidFill>
                <a:effectLst/>
                <a:uLnTx/>
                <a:uFillTx/>
                <a:latin typeface="Titillium"/>
                <a:ea typeface="+mn-ea"/>
                <a:cs typeface="+mn-cs"/>
              </a:rPr>
              <a:t>Domanda di nulla osta per </a:t>
            </a:r>
            <a:r>
              <a:rPr kumimoji="0" lang="it-IT" sz="2400" b="1" i="0" u="none" strike="noStrike" kern="1200" cap="none" spc="0" normalizeH="0" baseline="0" noProof="0" dirty="0">
                <a:ln>
                  <a:noFill/>
                </a:ln>
                <a:solidFill>
                  <a:srgbClr val="FF0000"/>
                </a:solidFill>
                <a:effectLst/>
                <a:uLnTx/>
                <a:uFillTx/>
                <a:latin typeface="Titillium"/>
                <a:ea typeface="+mn-ea"/>
                <a:cs typeface="+mn-cs"/>
              </a:rPr>
              <a:t>lavoro NON stagionale </a:t>
            </a:r>
            <a:r>
              <a:rPr kumimoji="0" lang="it-IT" sz="2400" b="1" i="0" u="none" strike="noStrike" kern="1200" cap="none" spc="0" normalizeH="0" baseline="0" noProof="0" dirty="0">
                <a:ln>
                  <a:noFill/>
                </a:ln>
                <a:solidFill>
                  <a:prstClr val="white"/>
                </a:solidFill>
                <a:effectLst/>
                <a:uLnTx/>
                <a:uFillTx/>
                <a:latin typeface="Titillium"/>
                <a:ea typeface="+mn-ea"/>
                <a:cs typeface="+mn-cs"/>
              </a:rPr>
              <a:t>per regione – DF 2024 e DF 2023</a:t>
            </a:r>
          </a:p>
        </p:txBody>
      </p:sp>
      <p:sp>
        <p:nvSpPr>
          <p:cNvPr id="3" name="CasellaDiTesto 2">
            <a:extLst>
              <a:ext uri="{FF2B5EF4-FFF2-40B4-BE49-F238E27FC236}">
                <a16:creationId xmlns:a16="http://schemas.microsoft.com/office/drawing/2014/main" id="{043F3D72-5E33-8F5E-11B4-F406E0AE6384}"/>
              </a:ext>
            </a:extLst>
          </p:cNvPr>
          <p:cNvSpPr txBox="1"/>
          <p:nvPr/>
        </p:nvSpPr>
        <p:spPr>
          <a:xfrm>
            <a:off x="6240780" y="1307160"/>
            <a:ext cx="2903220"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a:ln>
                  <a:noFill/>
                </a:ln>
                <a:solidFill>
                  <a:prstClr val="black"/>
                </a:solidFill>
                <a:effectLst/>
                <a:uLnTx/>
                <a:uFillTx/>
                <a:latin typeface="Calibri"/>
                <a:ea typeface="+mn-ea"/>
                <a:cs typeface="+mn-cs"/>
              </a:rPr>
              <a:t>Fonte: Dati Ministero dell’interno aprile 2024</a:t>
            </a:r>
          </a:p>
        </p:txBody>
      </p:sp>
      <p:graphicFrame>
        <p:nvGraphicFramePr>
          <p:cNvPr id="4" name="Tabella 3">
            <a:extLst>
              <a:ext uri="{FF2B5EF4-FFF2-40B4-BE49-F238E27FC236}">
                <a16:creationId xmlns:a16="http://schemas.microsoft.com/office/drawing/2014/main" id="{B053F005-7568-9388-C0D9-CEABAD5B6C59}"/>
              </a:ext>
            </a:extLst>
          </p:cNvPr>
          <p:cNvGraphicFramePr>
            <a:graphicFrameLocks noGrp="1"/>
          </p:cNvGraphicFramePr>
          <p:nvPr>
            <p:extLst>
              <p:ext uri="{D42A27DB-BD31-4B8C-83A1-F6EECF244321}">
                <p14:modId xmlns:p14="http://schemas.microsoft.com/office/powerpoint/2010/main" val="1636888668"/>
              </p:ext>
            </p:extLst>
          </p:nvPr>
        </p:nvGraphicFramePr>
        <p:xfrm>
          <a:off x="152400" y="1543092"/>
          <a:ext cx="8839200" cy="5168096"/>
        </p:xfrm>
        <a:graphic>
          <a:graphicData uri="http://schemas.openxmlformats.org/drawingml/2006/table">
            <a:tbl>
              <a:tblPr>
                <a:tableStyleId>{5C22544A-7EE6-4342-B048-85BDC9FD1C3A}</a:tableStyleId>
              </a:tblPr>
              <a:tblGrid>
                <a:gridCol w="3066553">
                  <a:extLst>
                    <a:ext uri="{9D8B030D-6E8A-4147-A177-3AD203B41FA5}">
                      <a16:colId xmlns:a16="http://schemas.microsoft.com/office/drawing/2014/main" val="2828312514"/>
                    </a:ext>
                  </a:extLst>
                </a:gridCol>
                <a:gridCol w="1032943">
                  <a:extLst>
                    <a:ext uri="{9D8B030D-6E8A-4147-A177-3AD203B41FA5}">
                      <a16:colId xmlns:a16="http://schemas.microsoft.com/office/drawing/2014/main" val="2270731628"/>
                    </a:ext>
                  </a:extLst>
                </a:gridCol>
                <a:gridCol w="1032943">
                  <a:extLst>
                    <a:ext uri="{9D8B030D-6E8A-4147-A177-3AD203B41FA5}">
                      <a16:colId xmlns:a16="http://schemas.microsoft.com/office/drawing/2014/main" val="1144996388"/>
                    </a:ext>
                  </a:extLst>
                </a:gridCol>
                <a:gridCol w="1032943">
                  <a:extLst>
                    <a:ext uri="{9D8B030D-6E8A-4147-A177-3AD203B41FA5}">
                      <a16:colId xmlns:a16="http://schemas.microsoft.com/office/drawing/2014/main" val="3517932161"/>
                    </a:ext>
                  </a:extLst>
                </a:gridCol>
                <a:gridCol w="1032943">
                  <a:extLst>
                    <a:ext uri="{9D8B030D-6E8A-4147-A177-3AD203B41FA5}">
                      <a16:colId xmlns:a16="http://schemas.microsoft.com/office/drawing/2014/main" val="130245637"/>
                    </a:ext>
                  </a:extLst>
                </a:gridCol>
                <a:gridCol w="1640875">
                  <a:extLst>
                    <a:ext uri="{9D8B030D-6E8A-4147-A177-3AD203B41FA5}">
                      <a16:colId xmlns:a16="http://schemas.microsoft.com/office/drawing/2014/main" val="864100311"/>
                    </a:ext>
                  </a:extLst>
                </a:gridCol>
              </a:tblGrid>
              <a:tr h="259285">
                <a:tc rowSpan="2">
                  <a:txBody>
                    <a:bodyPr/>
                    <a:lstStyle/>
                    <a:p>
                      <a:pPr algn="ctr" fontAlgn="ctr"/>
                      <a:r>
                        <a:rPr lang="it-IT" sz="1400" u="none" strike="noStrike" dirty="0">
                          <a:effectLst/>
                          <a:latin typeface="Aptos" panose="020B0004020202020204" pitchFamily="34" charset="0"/>
                        </a:rPr>
                        <a:t>Regione</a:t>
                      </a:r>
                      <a:endParaRPr lang="it-IT" sz="1400" b="0" i="0" u="none" strike="noStrike" dirty="0">
                        <a:solidFill>
                          <a:srgbClr val="000000"/>
                        </a:solidFill>
                        <a:effectLst/>
                        <a:latin typeface="Aptos" panose="020B0004020202020204" pitchFamily="34" charset="0"/>
                      </a:endParaRPr>
                    </a:p>
                  </a:txBody>
                  <a:tcPr marL="6635" marR="6635" marT="6635" marB="0" anchor="ctr">
                    <a:solidFill>
                      <a:schemeClr val="accent1">
                        <a:lumMod val="40000"/>
                        <a:lumOff val="60000"/>
                      </a:schemeClr>
                    </a:solidFill>
                  </a:tcPr>
                </a:tc>
                <a:tc gridSpan="2">
                  <a:txBody>
                    <a:bodyPr/>
                    <a:lstStyle/>
                    <a:p>
                      <a:pPr algn="ctr" fontAlgn="b"/>
                      <a:r>
                        <a:rPr lang="it-IT" sz="1400" u="none" strike="noStrike" dirty="0">
                          <a:effectLst/>
                          <a:latin typeface="Aptos" panose="020B0004020202020204" pitchFamily="34" charset="0"/>
                        </a:rPr>
                        <a:t>DF 2024</a:t>
                      </a:r>
                      <a:endParaRPr lang="it-IT" sz="1400" b="0" i="0" u="none" strike="noStrike" dirty="0">
                        <a:solidFill>
                          <a:srgbClr val="000000"/>
                        </a:solidFill>
                        <a:effectLst/>
                        <a:latin typeface="Aptos" panose="020B0004020202020204" pitchFamily="34" charset="0"/>
                      </a:endParaRPr>
                    </a:p>
                  </a:txBody>
                  <a:tcPr marL="6635" marR="6635" marT="6635" marB="0" anchor="ctr">
                    <a:solidFill>
                      <a:schemeClr val="accent1">
                        <a:lumMod val="40000"/>
                        <a:lumOff val="60000"/>
                      </a:schemeClr>
                    </a:solidFill>
                  </a:tcPr>
                </a:tc>
                <a:tc hMerge="1">
                  <a:txBody>
                    <a:bodyPr/>
                    <a:lstStyle/>
                    <a:p>
                      <a:endParaRPr lang="it-IT"/>
                    </a:p>
                  </a:txBody>
                  <a:tcPr>
                    <a:solidFill>
                      <a:schemeClr val="accent1">
                        <a:lumMod val="40000"/>
                        <a:lumOff val="60000"/>
                      </a:schemeClr>
                    </a:solidFill>
                  </a:tcPr>
                </a:tc>
                <a:tc gridSpan="2">
                  <a:txBody>
                    <a:bodyPr/>
                    <a:lstStyle/>
                    <a:p>
                      <a:pPr algn="ctr" fontAlgn="b"/>
                      <a:r>
                        <a:rPr lang="it-IT" sz="1400" u="none" strike="noStrike" dirty="0">
                          <a:effectLst/>
                          <a:latin typeface="Aptos" panose="020B0004020202020204" pitchFamily="34" charset="0"/>
                        </a:rPr>
                        <a:t>DF 2023</a:t>
                      </a:r>
                      <a:endParaRPr lang="it-IT" sz="1400" b="0" i="0" u="none" strike="noStrike" dirty="0">
                        <a:solidFill>
                          <a:srgbClr val="000000"/>
                        </a:solidFill>
                        <a:effectLst/>
                        <a:latin typeface="Aptos" panose="020B0004020202020204" pitchFamily="34" charset="0"/>
                      </a:endParaRPr>
                    </a:p>
                  </a:txBody>
                  <a:tcPr marL="6635" marR="6635" marT="6635" marB="0" anchor="ctr">
                    <a:solidFill>
                      <a:schemeClr val="accent1">
                        <a:lumMod val="40000"/>
                        <a:lumOff val="60000"/>
                      </a:schemeClr>
                    </a:solidFill>
                  </a:tcPr>
                </a:tc>
                <a:tc hMerge="1">
                  <a:txBody>
                    <a:bodyPr/>
                    <a:lstStyle/>
                    <a:p>
                      <a:endParaRPr lang="it-IT"/>
                    </a:p>
                  </a:txBody>
                  <a:tcPr/>
                </a:tc>
                <a:tc rowSpan="2">
                  <a:txBody>
                    <a:bodyPr/>
                    <a:lstStyle/>
                    <a:p>
                      <a:pPr algn="ctr" fontAlgn="b"/>
                      <a:r>
                        <a:rPr lang="it-IT" sz="1400" u="none" strike="noStrike" dirty="0">
                          <a:effectLst/>
                          <a:latin typeface="Aptos" panose="020B0004020202020204" pitchFamily="34" charset="0"/>
                        </a:rPr>
                        <a:t>Variazione 2024/2023 (v.a.)</a:t>
                      </a:r>
                      <a:endParaRPr lang="it-IT" sz="1400" b="0" i="0" u="none" strike="noStrike" dirty="0">
                        <a:solidFill>
                          <a:srgbClr val="000000"/>
                        </a:solidFill>
                        <a:effectLst/>
                        <a:latin typeface="Aptos" panose="020B0004020202020204" pitchFamily="34" charset="0"/>
                      </a:endParaRPr>
                    </a:p>
                  </a:txBody>
                  <a:tcPr marL="6635" marR="6635" marT="6635" marB="0" anchor="ctr">
                    <a:solidFill>
                      <a:schemeClr val="accent1">
                        <a:lumMod val="40000"/>
                        <a:lumOff val="60000"/>
                      </a:schemeClr>
                    </a:solidFill>
                  </a:tcPr>
                </a:tc>
                <a:extLst>
                  <a:ext uri="{0D108BD9-81ED-4DB2-BD59-A6C34878D82A}">
                    <a16:rowId xmlns:a16="http://schemas.microsoft.com/office/drawing/2014/main" val="2931894762"/>
                  </a:ext>
                </a:extLst>
              </a:tr>
              <a:tr h="283328">
                <a:tc vMerge="1">
                  <a:txBody>
                    <a:bodyPr/>
                    <a:lstStyle/>
                    <a:p>
                      <a:endParaRPr lang="it-IT"/>
                    </a:p>
                  </a:txBody>
                  <a:tcPr/>
                </a:tc>
                <a:tc>
                  <a:txBody>
                    <a:bodyPr/>
                    <a:lstStyle/>
                    <a:p>
                      <a:pPr algn="ctr" fontAlgn="b"/>
                      <a:r>
                        <a:rPr lang="it-IT" sz="1400" u="none" strike="noStrike" dirty="0">
                          <a:effectLst/>
                          <a:latin typeface="Aptos" panose="020B0004020202020204" pitchFamily="34" charset="0"/>
                        </a:rPr>
                        <a:t>v.a.</a:t>
                      </a:r>
                      <a:endParaRPr lang="it-IT" sz="1400" b="0" i="0" u="none" strike="noStrike" dirty="0">
                        <a:solidFill>
                          <a:srgbClr val="000000"/>
                        </a:solidFill>
                        <a:effectLst/>
                        <a:latin typeface="Aptos" panose="020B0004020202020204" pitchFamily="34" charset="0"/>
                      </a:endParaRPr>
                    </a:p>
                  </a:txBody>
                  <a:tcPr marL="6635" marR="6635" marT="6635" marB="0" anchor="ctr">
                    <a:solidFill>
                      <a:schemeClr val="accent1">
                        <a:lumMod val="40000"/>
                        <a:lumOff val="60000"/>
                      </a:schemeClr>
                    </a:solidFill>
                  </a:tcPr>
                </a:tc>
                <a:tc>
                  <a:txBody>
                    <a:bodyPr/>
                    <a:lstStyle/>
                    <a:p>
                      <a:pPr algn="ctr" fontAlgn="b"/>
                      <a:r>
                        <a:rPr lang="it-IT" sz="1400" u="none" strike="noStrike" dirty="0">
                          <a:effectLst/>
                          <a:latin typeface="Aptos" panose="020B0004020202020204" pitchFamily="34" charset="0"/>
                        </a:rPr>
                        <a:t>v.%</a:t>
                      </a:r>
                      <a:endParaRPr lang="it-IT" sz="1400" b="0" i="0" u="none" strike="noStrike" dirty="0">
                        <a:solidFill>
                          <a:srgbClr val="000000"/>
                        </a:solidFill>
                        <a:effectLst/>
                        <a:latin typeface="Aptos" panose="020B0004020202020204" pitchFamily="34" charset="0"/>
                      </a:endParaRPr>
                    </a:p>
                  </a:txBody>
                  <a:tcPr marL="6635" marR="6635" marT="6635" marB="0" anchor="ctr">
                    <a:solidFill>
                      <a:schemeClr val="accent1">
                        <a:lumMod val="40000"/>
                        <a:lumOff val="60000"/>
                      </a:schemeClr>
                    </a:solidFill>
                  </a:tcPr>
                </a:tc>
                <a:tc>
                  <a:txBody>
                    <a:bodyPr/>
                    <a:lstStyle/>
                    <a:p>
                      <a:pPr algn="ctr" fontAlgn="b"/>
                      <a:r>
                        <a:rPr lang="it-IT" sz="1400" u="none" strike="noStrike" dirty="0">
                          <a:effectLst/>
                          <a:latin typeface="Aptos" panose="020B0004020202020204" pitchFamily="34" charset="0"/>
                        </a:rPr>
                        <a:t>v.a.</a:t>
                      </a:r>
                      <a:endParaRPr lang="it-IT" sz="1400" b="0" i="0" u="none" strike="noStrike" dirty="0">
                        <a:solidFill>
                          <a:srgbClr val="000000"/>
                        </a:solidFill>
                        <a:effectLst/>
                        <a:latin typeface="Aptos" panose="020B0004020202020204" pitchFamily="34" charset="0"/>
                      </a:endParaRPr>
                    </a:p>
                  </a:txBody>
                  <a:tcPr marL="6635" marR="6635" marT="6635" marB="0" anchor="ctr">
                    <a:solidFill>
                      <a:schemeClr val="accent1">
                        <a:lumMod val="40000"/>
                        <a:lumOff val="60000"/>
                      </a:schemeClr>
                    </a:solidFill>
                  </a:tcPr>
                </a:tc>
                <a:tc>
                  <a:txBody>
                    <a:bodyPr/>
                    <a:lstStyle/>
                    <a:p>
                      <a:pPr algn="ctr" fontAlgn="b"/>
                      <a:r>
                        <a:rPr lang="it-IT" sz="1400" u="none" strike="noStrike" dirty="0">
                          <a:effectLst/>
                          <a:latin typeface="Aptos" panose="020B0004020202020204" pitchFamily="34" charset="0"/>
                        </a:rPr>
                        <a:t>v.%</a:t>
                      </a:r>
                      <a:endParaRPr lang="it-IT" sz="1400" b="0" i="0" u="none" strike="noStrike" dirty="0">
                        <a:solidFill>
                          <a:srgbClr val="000000"/>
                        </a:solidFill>
                        <a:effectLst/>
                        <a:latin typeface="Aptos" panose="020B0004020202020204" pitchFamily="34" charset="0"/>
                      </a:endParaRPr>
                    </a:p>
                  </a:txBody>
                  <a:tcPr marL="6635" marR="6635" marT="6635" marB="0" anchor="ctr">
                    <a:solidFill>
                      <a:schemeClr val="accent1">
                        <a:lumMod val="40000"/>
                        <a:lumOff val="60000"/>
                      </a:schemeClr>
                    </a:solidFill>
                  </a:tcPr>
                </a:tc>
                <a:tc vMerge="1">
                  <a:txBody>
                    <a:bodyPr/>
                    <a:lstStyle/>
                    <a:p>
                      <a:endParaRPr lang="it-IT"/>
                    </a:p>
                  </a:txBody>
                  <a:tcPr/>
                </a:tc>
                <a:extLst>
                  <a:ext uri="{0D108BD9-81ED-4DB2-BD59-A6C34878D82A}">
                    <a16:rowId xmlns:a16="http://schemas.microsoft.com/office/drawing/2014/main" val="2127616713"/>
                  </a:ext>
                </a:extLst>
              </a:tr>
              <a:tr h="159233">
                <a:tc>
                  <a:txBody>
                    <a:bodyPr/>
                    <a:lstStyle/>
                    <a:p>
                      <a:pPr algn="l" fontAlgn="b"/>
                      <a:r>
                        <a:rPr lang="it-IT" sz="1400" u="none" strike="noStrike" dirty="0">
                          <a:solidFill>
                            <a:srgbClr val="FF0000"/>
                          </a:solidFill>
                          <a:effectLst/>
                          <a:latin typeface="Aptos" panose="020B0004020202020204" pitchFamily="34" charset="0"/>
                        </a:rPr>
                        <a:t>CAMPANIA</a:t>
                      </a:r>
                      <a:endParaRPr lang="it-IT" sz="1400" b="0" i="0" u="none" strike="noStrike" dirty="0">
                        <a:solidFill>
                          <a:srgbClr val="FF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solidFill>
                            <a:srgbClr val="FF0000"/>
                          </a:solidFill>
                          <a:effectLst/>
                          <a:latin typeface="Aptos" panose="020B0004020202020204" pitchFamily="34" charset="0"/>
                        </a:rPr>
                        <a:t>86'793</a:t>
                      </a:r>
                      <a:endParaRPr lang="it-IT" sz="1400" b="0" i="0" u="none" strike="noStrike" dirty="0">
                        <a:solidFill>
                          <a:srgbClr val="FF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solidFill>
                            <a:srgbClr val="FF0000"/>
                          </a:solidFill>
                          <a:effectLst/>
                          <a:latin typeface="Aptos" panose="020B0004020202020204" pitchFamily="34" charset="0"/>
                        </a:rPr>
                        <a:t>35.4%</a:t>
                      </a:r>
                      <a:endParaRPr lang="it-IT" sz="1400" b="0" i="0" u="none" strike="noStrike" dirty="0">
                        <a:solidFill>
                          <a:srgbClr val="FF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solidFill>
                            <a:srgbClr val="FF0000"/>
                          </a:solidFill>
                          <a:effectLst/>
                          <a:latin typeface="Aptos" panose="020B0004020202020204" pitchFamily="34" charset="0"/>
                        </a:rPr>
                        <a:t>131'127</a:t>
                      </a:r>
                      <a:endParaRPr lang="it-IT" sz="1400" b="0" i="0" u="none" strike="noStrike" dirty="0">
                        <a:solidFill>
                          <a:srgbClr val="FF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solidFill>
                            <a:srgbClr val="FF0000"/>
                          </a:solidFill>
                          <a:effectLst/>
                          <a:latin typeface="Aptos" panose="020B0004020202020204" pitchFamily="34" charset="0"/>
                        </a:rPr>
                        <a:t>52.8%</a:t>
                      </a:r>
                      <a:endParaRPr lang="it-IT" sz="1400" b="0" i="0" u="none" strike="noStrike" dirty="0">
                        <a:solidFill>
                          <a:srgbClr val="FF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solidFill>
                            <a:srgbClr val="FF0000"/>
                          </a:solidFill>
                          <a:effectLst/>
                          <a:latin typeface="Aptos" panose="020B0004020202020204" pitchFamily="34" charset="0"/>
                        </a:rPr>
                        <a:t>-44'334</a:t>
                      </a:r>
                      <a:endParaRPr lang="it-IT" sz="1400" b="0" i="0" u="none" strike="noStrike" dirty="0">
                        <a:solidFill>
                          <a:srgbClr val="FF0000"/>
                        </a:solidFill>
                        <a:effectLst/>
                        <a:latin typeface="Aptos" panose="020B0004020202020204" pitchFamily="34" charset="0"/>
                      </a:endParaRPr>
                    </a:p>
                  </a:txBody>
                  <a:tcPr marL="6635" marR="6635" marT="6635" marB="0" anchor="b"/>
                </a:tc>
                <a:extLst>
                  <a:ext uri="{0D108BD9-81ED-4DB2-BD59-A6C34878D82A}">
                    <a16:rowId xmlns:a16="http://schemas.microsoft.com/office/drawing/2014/main" val="612505886"/>
                  </a:ext>
                </a:extLst>
              </a:tr>
              <a:tr h="159233">
                <a:tc>
                  <a:txBody>
                    <a:bodyPr/>
                    <a:lstStyle/>
                    <a:p>
                      <a:pPr algn="l" fontAlgn="b"/>
                      <a:r>
                        <a:rPr lang="it-IT" sz="1400" u="none" strike="noStrike">
                          <a:effectLst/>
                          <a:latin typeface="Aptos" panose="020B0004020202020204" pitchFamily="34" charset="0"/>
                        </a:rPr>
                        <a:t>LOMBARDIA</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33'276</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13.6%</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24'652</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9.9%</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+8'624</a:t>
                      </a:r>
                      <a:endParaRPr lang="it-IT" sz="1400" b="0" i="0" u="none" strike="noStrike" dirty="0">
                        <a:solidFill>
                          <a:srgbClr val="000000"/>
                        </a:solidFill>
                        <a:effectLst/>
                        <a:latin typeface="Aptos" panose="020B0004020202020204" pitchFamily="34" charset="0"/>
                      </a:endParaRPr>
                    </a:p>
                  </a:txBody>
                  <a:tcPr marL="6635" marR="6635" marT="6635" marB="0" anchor="b"/>
                </a:tc>
                <a:extLst>
                  <a:ext uri="{0D108BD9-81ED-4DB2-BD59-A6C34878D82A}">
                    <a16:rowId xmlns:a16="http://schemas.microsoft.com/office/drawing/2014/main" val="3259073464"/>
                  </a:ext>
                </a:extLst>
              </a:tr>
              <a:tr h="159233">
                <a:tc>
                  <a:txBody>
                    <a:bodyPr/>
                    <a:lstStyle/>
                    <a:p>
                      <a:pPr algn="l" fontAlgn="b"/>
                      <a:r>
                        <a:rPr lang="it-IT" sz="1400" u="none" strike="noStrike">
                          <a:effectLst/>
                          <a:latin typeface="Aptos" panose="020B0004020202020204" pitchFamily="34" charset="0"/>
                        </a:rPr>
                        <a:t>LAZIO</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27'501</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11.2%</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28'791</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11.6%</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-1'290</a:t>
                      </a:r>
                      <a:endParaRPr lang="it-IT" sz="1400" b="0" i="0" u="none" strike="noStrike" dirty="0">
                        <a:solidFill>
                          <a:srgbClr val="000000"/>
                        </a:solidFill>
                        <a:effectLst/>
                        <a:latin typeface="Aptos" panose="020B0004020202020204" pitchFamily="34" charset="0"/>
                      </a:endParaRPr>
                    </a:p>
                  </a:txBody>
                  <a:tcPr marL="6635" marR="6635" marT="6635" marB="0" anchor="b"/>
                </a:tc>
                <a:extLst>
                  <a:ext uri="{0D108BD9-81ED-4DB2-BD59-A6C34878D82A}">
                    <a16:rowId xmlns:a16="http://schemas.microsoft.com/office/drawing/2014/main" val="3372607549"/>
                  </a:ext>
                </a:extLst>
              </a:tr>
              <a:tr h="159233">
                <a:tc>
                  <a:txBody>
                    <a:bodyPr/>
                    <a:lstStyle/>
                    <a:p>
                      <a:pPr algn="l" fontAlgn="b"/>
                      <a:r>
                        <a:rPr lang="it-IT" sz="1400" u="none" strike="noStrike" dirty="0">
                          <a:effectLst/>
                          <a:latin typeface="Aptos" panose="020B0004020202020204" pitchFamily="34" charset="0"/>
                        </a:rPr>
                        <a:t>VENETO</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22'336</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9.1%</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13'055</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5.3%</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+9'281</a:t>
                      </a:r>
                      <a:endParaRPr lang="it-IT" sz="1400" b="0" i="0" u="none" strike="noStrike" dirty="0">
                        <a:solidFill>
                          <a:srgbClr val="000000"/>
                        </a:solidFill>
                        <a:effectLst/>
                        <a:latin typeface="Aptos" panose="020B0004020202020204" pitchFamily="34" charset="0"/>
                      </a:endParaRPr>
                    </a:p>
                  </a:txBody>
                  <a:tcPr marL="6635" marR="6635" marT="6635" marB="0" anchor="b"/>
                </a:tc>
                <a:extLst>
                  <a:ext uri="{0D108BD9-81ED-4DB2-BD59-A6C34878D82A}">
                    <a16:rowId xmlns:a16="http://schemas.microsoft.com/office/drawing/2014/main" val="588567120"/>
                  </a:ext>
                </a:extLst>
              </a:tr>
              <a:tr h="159233">
                <a:tc>
                  <a:txBody>
                    <a:bodyPr/>
                    <a:lstStyle/>
                    <a:p>
                      <a:pPr algn="l" fontAlgn="b"/>
                      <a:r>
                        <a:rPr lang="it-IT" sz="1400" u="none" strike="noStrike" dirty="0">
                          <a:effectLst/>
                          <a:latin typeface="Aptos" panose="020B0004020202020204" pitchFamily="34" charset="0"/>
                        </a:rPr>
                        <a:t>PUGLIA</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15'767</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6.4%</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9'820</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4.0%</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+5'947</a:t>
                      </a:r>
                      <a:endParaRPr lang="it-IT" sz="1400" b="0" i="0" u="none" strike="noStrike" dirty="0">
                        <a:solidFill>
                          <a:srgbClr val="000000"/>
                        </a:solidFill>
                        <a:effectLst/>
                        <a:latin typeface="Aptos" panose="020B0004020202020204" pitchFamily="34" charset="0"/>
                      </a:endParaRPr>
                    </a:p>
                  </a:txBody>
                  <a:tcPr marL="6635" marR="6635" marT="6635" marB="0" anchor="b"/>
                </a:tc>
                <a:extLst>
                  <a:ext uri="{0D108BD9-81ED-4DB2-BD59-A6C34878D82A}">
                    <a16:rowId xmlns:a16="http://schemas.microsoft.com/office/drawing/2014/main" val="2928983965"/>
                  </a:ext>
                </a:extLst>
              </a:tr>
              <a:tr h="159233">
                <a:tc>
                  <a:txBody>
                    <a:bodyPr/>
                    <a:lstStyle/>
                    <a:p>
                      <a:pPr algn="l" fontAlgn="b"/>
                      <a:r>
                        <a:rPr lang="it-IT" sz="1400" u="none" strike="noStrike" dirty="0">
                          <a:effectLst/>
                          <a:latin typeface="Aptos" panose="020B0004020202020204" pitchFamily="34" charset="0"/>
                        </a:rPr>
                        <a:t>EMILIA-ROMAGNA</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14'574</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5.9%</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9'927</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4.0%</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+4'647</a:t>
                      </a:r>
                      <a:endParaRPr lang="it-IT" sz="1400" b="0" i="0" u="none" strike="noStrike" dirty="0">
                        <a:solidFill>
                          <a:srgbClr val="000000"/>
                        </a:solidFill>
                        <a:effectLst/>
                        <a:latin typeface="Aptos" panose="020B0004020202020204" pitchFamily="34" charset="0"/>
                      </a:endParaRPr>
                    </a:p>
                  </a:txBody>
                  <a:tcPr marL="6635" marR="6635" marT="6635" marB="0" anchor="b"/>
                </a:tc>
                <a:extLst>
                  <a:ext uri="{0D108BD9-81ED-4DB2-BD59-A6C34878D82A}">
                    <a16:rowId xmlns:a16="http://schemas.microsoft.com/office/drawing/2014/main" val="3661172732"/>
                  </a:ext>
                </a:extLst>
              </a:tr>
              <a:tr h="159233">
                <a:tc>
                  <a:txBody>
                    <a:bodyPr/>
                    <a:lstStyle/>
                    <a:p>
                      <a:pPr algn="l" fontAlgn="b"/>
                      <a:r>
                        <a:rPr lang="it-IT" sz="1400" u="none" strike="noStrike">
                          <a:effectLst/>
                          <a:latin typeface="Aptos" panose="020B0004020202020204" pitchFamily="34" charset="0"/>
                        </a:rPr>
                        <a:t>TOSCANA</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8'583</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3.5%</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5'955</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2.4%</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baseline="0" dirty="0">
                          <a:effectLst/>
                          <a:latin typeface="Aptos" panose="020B0004020202020204" pitchFamily="34" charset="0"/>
                        </a:rPr>
                        <a:t>+</a:t>
                      </a:r>
                      <a:r>
                        <a:rPr lang="it-IT" sz="1400" u="none" strike="noStrike" dirty="0">
                          <a:effectLst/>
                          <a:latin typeface="Aptos" panose="020B0004020202020204" pitchFamily="34" charset="0"/>
                        </a:rPr>
                        <a:t>2'628</a:t>
                      </a:r>
                      <a:endParaRPr lang="it-IT" sz="1400" b="0" i="0" u="none" strike="noStrike" dirty="0">
                        <a:solidFill>
                          <a:srgbClr val="000000"/>
                        </a:solidFill>
                        <a:effectLst/>
                        <a:latin typeface="Aptos" panose="020B0004020202020204" pitchFamily="34" charset="0"/>
                      </a:endParaRPr>
                    </a:p>
                  </a:txBody>
                  <a:tcPr marL="6635" marR="6635" marT="6635" marB="0" anchor="b"/>
                </a:tc>
                <a:extLst>
                  <a:ext uri="{0D108BD9-81ED-4DB2-BD59-A6C34878D82A}">
                    <a16:rowId xmlns:a16="http://schemas.microsoft.com/office/drawing/2014/main" val="983745048"/>
                  </a:ext>
                </a:extLst>
              </a:tr>
              <a:tr h="159233">
                <a:tc>
                  <a:txBody>
                    <a:bodyPr/>
                    <a:lstStyle/>
                    <a:p>
                      <a:pPr algn="l" fontAlgn="b"/>
                      <a:r>
                        <a:rPr lang="it-IT" sz="1400" u="none" strike="noStrike" dirty="0">
                          <a:effectLst/>
                          <a:latin typeface="Aptos" panose="020B0004020202020204" pitchFamily="34" charset="0"/>
                        </a:rPr>
                        <a:t>SICILIA</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6'662</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2.7%</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4'739</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1.9%</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+1'923</a:t>
                      </a:r>
                      <a:endParaRPr lang="it-IT" sz="1400" b="0" i="0" u="none" strike="noStrike" dirty="0">
                        <a:solidFill>
                          <a:srgbClr val="000000"/>
                        </a:solidFill>
                        <a:effectLst/>
                        <a:latin typeface="Aptos" panose="020B0004020202020204" pitchFamily="34" charset="0"/>
                      </a:endParaRPr>
                    </a:p>
                  </a:txBody>
                  <a:tcPr marL="6635" marR="6635" marT="6635" marB="0" anchor="b"/>
                </a:tc>
                <a:extLst>
                  <a:ext uri="{0D108BD9-81ED-4DB2-BD59-A6C34878D82A}">
                    <a16:rowId xmlns:a16="http://schemas.microsoft.com/office/drawing/2014/main" val="357695040"/>
                  </a:ext>
                </a:extLst>
              </a:tr>
              <a:tr h="159233">
                <a:tc>
                  <a:txBody>
                    <a:bodyPr/>
                    <a:lstStyle/>
                    <a:p>
                      <a:pPr algn="l" fontAlgn="b"/>
                      <a:r>
                        <a:rPr lang="it-IT" sz="1400" u="none" strike="noStrike" dirty="0">
                          <a:effectLst/>
                          <a:latin typeface="Aptos" panose="020B0004020202020204" pitchFamily="34" charset="0"/>
                        </a:rPr>
                        <a:t>CALABRIA</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5'945</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2.4%</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4'952</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2.0%</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+993</a:t>
                      </a:r>
                      <a:endParaRPr lang="it-IT" sz="1400" b="0" i="0" u="none" strike="noStrike" dirty="0">
                        <a:solidFill>
                          <a:srgbClr val="000000"/>
                        </a:solidFill>
                        <a:effectLst/>
                        <a:latin typeface="Aptos" panose="020B0004020202020204" pitchFamily="34" charset="0"/>
                      </a:endParaRPr>
                    </a:p>
                  </a:txBody>
                  <a:tcPr marL="6635" marR="6635" marT="6635" marB="0" anchor="b"/>
                </a:tc>
                <a:extLst>
                  <a:ext uri="{0D108BD9-81ED-4DB2-BD59-A6C34878D82A}">
                    <a16:rowId xmlns:a16="http://schemas.microsoft.com/office/drawing/2014/main" val="2334177976"/>
                  </a:ext>
                </a:extLst>
              </a:tr>
              <a:tr h="159233">
                <a:tc>
                  <a:txBody>
                    <a:bodyPr/>
                    <a:lstStyle/>
                    <a:p>
                      <a:pPr algn="l" fontAlgn="b"/>
                      <a:r>
                        <a:rPr lang="it-IT" sz="1400" u="none" strike="noStrike" dirty="0">
                          <a:effectLst/>
                          <a:latin typeface="Aptos" panose="020B0004020202020204" pitchFamily="34" charset="0"/>
                        </a:rPr>
                        <a:t>PIEMONTE</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4'738</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1.9%</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3'511</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1.4%</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+1'227</a:t>
                      </a:r>
                      <a:endParaRPr lang="it-IT" sz="1400" b="0" i="0" u="none" strike="noStrike" dirty="0">
                        <a:solidFill>
                          <a:srgbClr val="000000"/>
                        </a:solidFill>
                        <a:effectLst/>
                        <a:latin typeface="Aptos" panose="020B0004020202020204" pitchFamily="34" charset="0"/>
                      </a:endParaRPr>
                    </a:p>
                  </a:txBody>
                  <a:tcPr marL="6635" marR="6635" marT="6635" marB="0" anchor="b"/>
                </a:tc>
                <a:extLst>
                  <a:ext uri="{0D108BD9-81ED-4DB2-BD59-A6C34878D82A}">
                    <a16:rowId xmlns:a16="http://schemas.microsoft.com/office/drawing/2014/main" val="3019288290"/>
                  </a:ext>
                </a:extLst>
              </a:tr>
              <a:tr h="225583">
                <a:tc>
                  <a:txBody>
                    <a:bodyPr/>
                    <a:lstStyle/>
                    <a:p>
                      <a:pPr algn="l" fontAlgn="b"/>
                      <a:r>
                        <a:rPr lang="it-IT" sz="1400" u="none" strike="noStrike">
                          <a:effectLst/>
                          <a:latin typeface="Aptos" panose="020B0004020202020204" pitchFamily="34" charset="0"/>
                        </a:rPr>
                        <a:t>LIGURIA</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4'305</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1.8%</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2'619</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1.1%</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+1'686</a:t>
                      </a:r>
                      <a:endParaRPr lang="it-IT" sz="1400" b="0" i="0" u="none" strike="noStrike" dirty="0">
                        <a:solidFill>
                          <a:srgbClr val="000000"/>
                        </a:solidFill>
                        <a:effectLst/>
                        <a:latin typeface="Aptos" panose="020B0004020202020204" pitchFamily="34" charset="0"/>
                      </a:endParaRPr>
                    </a:p>
                  </a:txBody>
                  <a:tcPr marL="6635" marR="6635" marT="6635" marB="0" anchor="b"/>
                </a:tc>
                <a:extLst>
                  <a:ext uri="{0D108BD9-81ED-4DB2-BD59-A6C34878D82A}">
                    <a16:rowId xmlns:a16="http://schemas.microsoft.com/office/drawing/2014/main" val="3891096977"/>
                  </a:ext>
                </a:extLst>
              </a:tr>
              <a:tr h="159233">
                <a:tc>
                  <a:txBody>
                    <a:bodyPr/>
                    <a:lstStyle/>
                    <a:p>
                      <a:pPr algn="l" fontAlgn="b"/>
                      <a:r>
                        <a:rPr lang="it-IT" sz="1400" u="none" strike="noStrike" dirty="0">
                          <a:effectLst/>
                          <a:latin typeface="Aptos" panose="020B0004020202020204" pitchFamily="34" charset="0"/>
                        </a:rPr>
                        <a:t>BASILICATA</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3'381</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1.4%</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1'413</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0.6%</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+1'968</a:t>
                      </a:r>
                      <a:endParaRPr lang="it-IT" sz="1400" b="0" i="0" u="none" strike="noStrike" dirty="0">
                        <a:solidFill>
                          <a:srgbClr val="000000"/>
                        </a:solidFill>
                        <a:effectLst/>
                        <a:latin typeface="Aptos" panose="020B0004020202020204" pitchFamily="34" charset="0"/>
                      </a:endParaRPr>
                    </a:p>
                  </a:txBody>
                  <a:tcPr marL="6635" marR="6635" marT="6635" marB="0" anchor="b"/>
                </a:tc>
                <a:extLst>
                  <a:ext uri="{0D108BD9-81ED-4DB2-BD59-A6C34878D82A}">
                    <a16:rowId xmlns:a16="http://schemas.microsoft.com/office/drawing/2014/main" val="4269171370"/>
                  </a:ext>
                </a:extLst>
              </a:tr>
              <a:tr h="159233">
                <a:tc>
                  <a:txBody>
                    <a:bodyPr/>
                    <a:lstStyle/>
                    <a:p>
                      <a:pPr algn="l" fontAlgn="b"/>
                      <a:r>
                        <a:rPr lang="it-IT" sz="1400" u="none" strike="noStrike" dirty="0">
                          <a:effectLst/>
                          <a:latin typeface="Aptos" panose="020B0004020202020204" pitchFamily="34" charset="0"/>
                        </a:rPr>
                        <a:t>ABRUZZO</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2'551</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1.0%</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1'218</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0.5%</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+1'333</a:t>
                      </a:r>
                      <a:endParaRPr lang="it-IT" sz="1400" b="0" i="0" u="none" strike="noStrike" dirty="0">
                        <a:solidFill>
                          <a:srgbClr val="000000"/>
                        </a:solidFill>
                        <a:effectLst/>
                        <a:latin typeface="Aptos" panose="020B0004020202020204" pitchFamily="34" charset="0"/>
                      </a:endParaRPr>
                    </a:p>
                  </a:txBody>
                  <a:tcPr marL="6635" marR="6635" marT="6635" marB="0" anchor="b"/>
                </a:tc>
                <a:extLst>
                  <a:ext uri="{0D108BD9-81ED-4DB2-BD59-A6C34878D82A}">
                    <a16:rowId xmlns:a16="http://schemas.microsoft.com/office/drawing/2014/main" val="857103749"/>
                  </a:ext>
                </a:extLst>
              </a:tr>
              <a:tr h="159233">
                <a:tc>
                  <a:txBody>
                    <a:bodyPr/>
                    <a:lstStyle/>
                    <a:p>
                      <a:pPr algn="l" fontAlgn="b"/>
                      <a:r>
                        <a:rPr lang="it-IT" sz="1400" u="none" strike="noStrike">
                          <a:effectLst/>
                          <a:latin typeface="Aptos" panose="020B0004020202020204" pitchFamily="34" charset="0"/>
                        </a:rPr>
                        <a:t>MARCHE</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2'443</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1.0%</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2'131</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0.9%</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+312</a:t>
                      </a:r>
                      <a:endParaRPr lang="it-IT" sz="1400" b="0" i="0" u="none" strike="noStrike" dirty="0">
                        <a:solidFill>
                          <a:srgbClr val="000000"/>
                        </a:solidFill>
                        <a:effectLst/>
                        <a:latin typeface="Aptos" panose="020B0004020202020204" pitchFamily="34" charset="0"/>
                      </a:endParaRPr>
                    </a:p>
                  </a:txBody>
                  <a:tcPr marL="6635" marR="6635" marT="6635" marB="0" anchor="b"/>
                </a:tc>
                <a:extLst>
                  <a:ext uri="{0D108BD9-81ED-4DB2-BD59-A6C34878D82A}">
                    <a16:rowId xmlns:a16="http://schemas.microsoft.com/office/drawing/2014/main" val="476397522"/>
                  </a:ext>
                </a:extLst>
              </a:tr>
              <a:tr h="178215">
                <a:tc>
                  <a:txBody>
                    <a:bodyPr/>
                    <a:lstStyle/>
                    <a:p>
                      <a:pPr algn="l" fontAlgn="b"/>
                      <a:r>
                        <a:rPr lang="it-IT" sz="1400" u="none" strike="noStrike">
                          <a:effectLst/>
                          <a:latin typeface="Aptos" panose="020B0004020202020204" pitchFamily="34" charset="0"/>
                        </a:rPr>
                        <a:t>FRIULI-VENEZIA GIULIA</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1'647</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0.7%</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1'124</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0.5%</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+523</a:t>
                      </a:r>
                      <a:endParaRPr lang="it-IT" sz="1400" b="0" i="0" u="none" strike="noStrike" dirty="0">
                        <a:solidFill>
                          <a:srgbClr val="000000"/>
                        </a:solidFill>
                        <a:effectLst/>
                        <a:latin typeface="Aptos" panose="020B0004020202020204" pitchFamily="34" charset="0"/>
                      </a:endParaRPr>
                    </a:p>
                  </a:txBody>
                  <a:tcPr marL="6635" marR="6635" marT="6635" marB="0" anchor="b"/>
                </a:tc>
                <a:extLst>
                  <a:ext uri="{0D108BD9-81ED-4DB2-BD59-A6C34878D82A}">
                    <a16:rowId xmlns:a16="http://schemas.microsoft.com/office/drawing/2014/main" val="3280527561"/>
                  </a:ext>
                </a:extLst>
              </a:tr>
              <a:tr h="159233">
                <a:tc>
                  <a:txBody>
                    <a:bodyPr/>
                    <a:lstStyle/>
                    <a:p>
                      <a:pPr algn="l" fontAlgn="b"/>
                      <a:r>
                        <a:rPr lang="it-IT" sz="1400" u="none" strike="noStrike">
                          <a:effectLst/>
                          <a:latin typeface="Aptos" panose="020B0004020202020204" pitchFamily="34" charset="0"/>
                        </a:rPr>
                        <a:t>UMBRIA</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1'218</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0.5%</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1'007</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0.4%</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+211</a:t>
                      </a:r>
                      <a:endParaRPr lang="it-IT" sz="1400" b="0" i="0" u="none" strike="noStrike" dirty="0">
                        <a:solidFill>
                          <a:srgbClr val="000000"/>
                        </a:solidFill>
                        <a:effectLst/>
                        <a:latin typeface="Aptos" panose="020B0004020202020204" pitchFamily="34" charset="0"/>
                      </a:endParaRPr>
                    </a:p>
                  </a:txBody>
                  <a:tcPr marL="6635" marR="6635" marT="6635" marB="0" anchor="b"/>
                </a:tc>
                <a:extLst>
                  <a:ext uri="{0D108BD9-81ED-4DB2-BD59-A6C34878D82A}">
                    <a16:rowId xmlns:a16="http://schemas.microsoft.com/office/drawing/2014/main" val="3659823842"/>
                  </a:ext>
                </a:extLst>
              </a:tr>
              <a:tr h="159233">
                <a:tc>
                  <a:txBody>
                    <a:bodyPr/>
                    <a:lstStyle/>
                    <a:p>
                      <a:pPr algn="l" fontAlgn="b"/>
                      <a:r>
                        <a:rPr lang="it-IT" sz="1400" u="none" strike="noStrike">
                          <a:effectLst/>
                          <a:latin typeface="Aptos" panose="020B0004020202020204" pitchFamily="34" charset="0"/>
                        </a:rPr>
                        <a:t>TRENTINO-ALTO ADIGE</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1'198</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0.5%</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667</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0.3%</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+531</a:t>
                      </a:r>
                      <a:endParaRPr lang="it-IT" sz="1400" b="0" i="0" u="none" strike="noStrike" dirty="0">
                        <a:solidFill>
                          <a:srgbClr val="000000"/>
                        </a:solidFill>
                        <a:effectLst/>
                        <a:latin typeface="Aptos" panose="020B0004020202020204" pitchFamily="34" charset="0"/>
                      </a:endParaRPr>
                    </a:p>
                  </a:txBody>
                  <a:tcPr marL="6635" marR="6635" marT="6635" marB="0" anchor="b"/>
                </a:tc>
                <a:extLst>
                  <a:ext uri="{0D108BD9-81ED-4DB2-BD59-A6C34878D82A}">
                    <a16:rowId xmlns:a16="http://schemas.microsoft.com/office/drawing/2014/main" val="625811825"/>
                  </a:ext>
                </a:extLst>
              </a:tr>
              <a:tr h="159233">
                <a:tc>
                  <a:txBody>
                    <a:bodyPr/>
                    <a:lstStyle/>
                    <a:p>
                      <a:pPr algn="l" fontAlgn="b"/>
                      <a:r>
                        <a:rPr lang="it-IT" sz="1400" u="none" strike="noStrike">
                          <a:effectLst/>
                          <a:latin typeface="Aptos" panose="020B0004020202020204" pitchFamily="34" charset="0"/>
                        </a:rPr>
                        <a:t>MOLISE</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1'119</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0.5%</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787</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0.3%</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+332</a:t>
                      </a:r>
                      <a:endParaRPr lang="it-IT" sz="1400" b="0" i="0" u="none" strike="noStrike" dirty="0">
                        <a:solidFill>
                          <a:srgbClr val="000000"/>
                        </a:solidFill>
                        <a:effectLst/>
                        <a:latin typeface="Aptos" panose="020B0004020202020204" pitchFamily="34" charset="0"/>
                      </a:endParaRPr>
                    </a:p>
                  </a:txBody>
                  <a:tcPr marL="6635" marR="6635" marT="6635" marB="0" anchor="b"/>
                </a:tc>
                <a:extLst>
                  <a:ext uri="{0D108BD9-81ED-4DB2-BD59-A6C34878D82A}">
                    <a16:rowId xmlns:a16="http://schemas.microsoft.com/office/drawing/2014/main" val="710568017"/>
                  </a:ext>
                </a:extLst>
              </a:tr>
              <a:tr h="159233">
                <a:tc>
                  <a:txBody>
                    <a:bodyPr/>
                    <a:lstStyle/>
                    <a:p>
                      <a:pPr algn="l" fontAlgn="b"/>
                      <a:r>
                        <a:rPr lang="it-IT" sz="1400" u="none" strike="noStrike">
                          <a:effectLst/>
                          <a:latin typeface="Aptos" panose="020B0004020202020204" pitchFamily="34" charset="0"/>
                        </a:rPr>
                        <a:t>SARDEGNA</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1'118</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0.5%</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917</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0.4%</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+201</a:t>
                      </a:r>
                      <a:endParaRPr lang="it-IT" sz="1400" b="0" i="0" u="none" strike="noStrike" dirty="0">
                        <a:solidFill>
                          <a:srgbClr val="000000"/>
                        </a:solidFill>
                        <a:effectLst/>
                        <a:latin typeface="Aptos" panose="020B0004020202020204" pitchFamily="34" charset="0"/>
                      </a:endParaRPr>
                    </a:p>
                  </a:txBody>
                  <a:tcPr marL="6635" marR="6635" marT="6635" marB="0" anchor="b"/>
                </a:tc>
                <a:extLst>
                  <a:ext uri="{0D108BD9-81ED-4DB2-BD59-A6C34878D82A}">
                    <a16:rowId xmlns:a16="http://schemas.microsoft.com/office/drawing/2014/main" val="2841360156"/>
                  </a:ext>
                </a:extLst>
              </a:tr>
              <a:tr h="159233">
                <a:tc>
                  <a:txBody>
                    <a:bodyPr/>
                    <a:lstStyle/>
                    <a:p>
                      <a:pPr algn="l" fontAlgn="b"/>
                      <a:r>
                        <a:rPr lang="it-IT" sz="1400" u="none" strike="noStrike" dirty="0">
                          <a:effectLst/>
                          <a:latin typeface="Aptos" panose="020B0004020202020204" pitchFamily="34" charset="0"/>
                        </a:rPr>
                        <a:t>VALLE D'AOSTA</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225</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0.1%</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99</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0.0%</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+126</a:t>
                      </a:r>
                      <a:endParaRPr lang="it-IT" sz="1400" b="0" i="0" u="none" strike="noStrike" dirty="0">
                        <a:solidFill>
                          <a:srgbClr val="000000"/>
                        </a:solidFill>
                        <a:effectLst/>
                        <a:latin typeface="Aptos" panose="020B0004020202020204" pitchFamily="34" charset="0"/>
                      </a:endParaRPr>
                    </a:p>
                  </a:txBody>
                  <a:tcPr marL="6635" marR="6635" marT="6635" marB="0" anchor="b"/>
                </a:tc>
                <a:extLst>
                  <a:ext uri="{0D108BD9-81ED-4DB2-BD59-A6C34878D82A}">
                    <a16:rowId xmlns:a16="http://schemas.microsoft.com/office/drawing/2014/main" val="3960404318"/>
                  </a:ext>
                </a:extLst>
              </a:tr>
              <a:tr h="159233">
                <a:tc>
                  <a:txBody>
                    <a:bodyPr/>
                    <a:lstStyle/>
                    <a:p>
                      <a:pPr algn="l" fontAlgn="b"/>
                      <a:r>
                        <a:rPr lang="it-IT" sz="1400" u="none" strike="noStrike" dirty="0">
                          <a:effectLst/>
                          <a:latin typeface="Aptos" panose="020B0004020202020204" pitchFamily="34" charset="0"/>
                        </a:rPr>
                        <a:t>Totale</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a:effectLst/>
                          <a:latin typeface="Aptos" panose="020B0004020202020204" pitchFamily="34" charset="0"/>
                        </a:rPr>
                        <a:t>245'380</a:t>
                      </a:r>
                      <a:endParaRPr lang="it-IT" sz="1400" b="0" i="0" u="none" strike="noStrike">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100.0%</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248'511</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100.0%</a:t>
                      </a:r>
                      <a:endParaRPr lang="it-IT" sz="1400" b="0" i="0" u="none" strike="noStrike" dirty="0">
                        <a:solidFill>
                          <a:srgbClr val="000000"/>
                        </a:solidFill>
                        <a:effectLst/>
                        <a:latin typeface="Aptos" panose="020B0004020202020204" pitchFamily="34" charset="0"/>
                      </a:endParaRPr>
                    </a:p>
                  </a:txBody>
                  <a:tcPr marL="6635" marR="6635" marT="6635" marB="0" anchor="b"/>
                </a:tc>
                <a:tc>
                  <a:txBody>
                    <a:bodyPr/>
                    <a:lstStyle/>
                    <a:p>
                      <a:pPr algn="ctr" fontAlgn="b"/>
                      <a:r>
                        <a:rPr lang="it-IT" sz="1400" u="none" strike="noStrike" dirty="0">
                          <a:effectLst/>
                          <a:latin typeface="Aptos" panose="020B0004020202020204" pitchFamily="34" charset="0"/>
                        </a:rPr>
                        <a:t>-3'131</a:t>
                      </a:r>
                      <a:endParaRPr lang="it-IT" sz="1400" b="0" i="0" u="none" strike="noStrike" dirty="0">
                        <a:solidFill>
                          <a:srgbClr val="000000"/>
                        </a:solidFill>
                        <a:effectLst/>
                        <a:latin typeface="Aptos" panose="020B0004020202020204" pitchFamily="34" charset="0"/>
                      </a:endParaRPr>
                    </a:p>
                  </a:txBody>
                  <a:tcPr marL="6635" marR="6635" marT="6635" marB="0" anchor="b"/>
                </a:tc>
                <a:extLst>
                  <a:ext uri="{0D108BD9-81ED-4DB2-BD59-A6C34878D82A}">
                    <a16:rowId xmlns:a16="http://schemas.microsoft.com/office/drawing/2014/main" val="2142421547"/>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C39959708DFF63449357FA75C34F0CFD" ma:contentTypeVersion="4" ma:contentTypeDescription="Creare un nuovo documento." ma:contentTypeScope="" ma:versionID="100b44243878762328cdeac68a09efa2">
  <xsd:schema xmlns:xsd="http://www.w3.org/2001/XMLSchema" xmlns:xs="http://www.w3.org/2001/XMLSchema" xmlns:p="http://schemas.microsoft.com/office/2006/metadata/properties" xmlns:ns3="7e3f5fa9-dce3-4f75-af21-27f0559a0f4f" targetNamespace="http://schemas.microsoft.com/office/2006/metadata/properties" ma:root="true" ma:fieldsID="68509c443c9611f87efc4651b2c324e3" ns3:_="">
    <xsd:import namespace="7e3f5fa9-dce3-4f75-af21-27f0559a0f4f"/>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3f5fa9-dce3-4f75-af21-27f0559a0f4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82E940A-8019-4636-A92C-E2E0DB401042}">
  <ds:schemaRefs>
    <ds:schemaRef ds:uri="http://schemas.microsoft.com/sharepoint/v3/contenttype/forms"/>
  </ds:schemaRefs>
</ds:datastoreItem>
</file>

<file path=customXml/itemProps2.xml><?xml version="1.0" encoding="utf-8"?>
<ds:datastoreItem xmlns:ds="http://schemas.openxmlformats.org/officeDocument/2006/customXml" ds:itemID="{7B286F9C-4C9A-4D93-A5FF-FAC022EB74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3f5fa9-dce3-4f75-af21-27f0559a0f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3229594-E754-41D5-BB85-621C01A6C7EF}">
  <ds:schemaRefs>
    <ds:schemaRef ds:uri="http://schemas.openxmlformats.org/package/2006/metadata/core-properties"/>
    <ds:schemaRef ds:uri="http://schemas.microsoft.com/office/2006/documentManagement/types"/>
    <ds:schemaRef ds:uri="http://schemas.microsoft.com/office/infopath/2007/PartnerControls"/>
    <ds:schemaRef ds:uri="7e3f5fa9-dce3-4f75-af21-27f0559a0f4f"/>
    <ds:schemaRef ds:uri="http://purl.org/dc/elements/1.1/"/>
    <ds:schemaRef ds:uri="http://schemas.microsoft.com/office/2006/metadata/properties"/>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3579</Words>
  <Application>Microsoft Office PowerPoint</Application>
  <PresentationFormat>Presentazione su schermo (4:3)</PresentationFormat>
  <Paragraphs>991</Paragraphs>
  <Slides>19</Slides>
  <Notes>9</Notes>
  <HiddenSlides>0</HiddenSlides>
  <MMClips>0</MMClips>
  <ScaleCrop>false</ScaleCrop>
  <HeadingPairs>
    <vt:vector size="6" baseType="variant">
      <vt:variant>
        <vt:lpstr>Caratteri utilizzati</vt:lpstr>
      </vt:variant>
      <vt:variant>
        <vt:i4>7</vt:i4>
      </vt:variant>
      <vt:variant>
        <vt:lpstr>Tema</vt:lpstr>
      </vt:variant>
      <vt:variant>
        <vt:i4>2</vt:i4>
      </vt:variant>
      <vt:variant>
        <vt:lpstr>Titoli diapositive</vt:lpstr>
      </vt:variant>
      <vt:variant>
        <vt:i4>19</vt:i4>
      </vt:variant>
    </vt:vector>
  </HeadingPairs>
  <TitlesOfParts>
    <vt:vector size="28" baseType="lpstr">
      <vt:lpstr>Aptos</vt:lpstr>
      <vt:lpstr>Aptos Narrow</vt:lpstr>
      <vt:lpstr>Arial</vt:lpstr>
      <vt:lpstr>Calibri</vt:lpstr>
      <vt:lpstr>Times New Roman</vt:lpstr>
      <vt:lpstr>Titillium</vt:lpstr>
      <vt:lpstr>Titillium-Semibold</vt:lpstr>
      <vt:lpstr>Office Theme</vt:lpstr>
      <vt:lpstr>1_Office Theme</vt:lpstr>
      <vt:lpstr>Monitoraggio ingressi per lavoro - Fabbisogni e domande di nulla osta DF 2024 e 2023</vt:lpstr>
      <vt:lpstr>Programmazione dei flussi d’ingresso in Italia dei lavoratori stranieri </vt:lpstr>
      <vt:lpstr>Programmazione dei flussi d’ingresso in Italia dei lavoratori stranieri </vt:lpstr>
      <vt:lpstr>Programmazione dei flussi d’ingresso in Italia dei lavoratori stranieri </vt:lpstr>
      <vt:lpstr>Programmazione dei flussi d’ingresso in Italia dei lavoratori stranieri </vt:lpstr>
      <vt:lpstr>Programmazione dei flussi d’ingresso in Italia dei lavoratori stranieri </vt:lpstr>
      <vt:lpstr>Programmazione dei flussi d’ingresso in Italia dei lavoratori stranieri </vt:lpstr>
      <vt:lpstr>Programmazione dei flussi d’ingresso in Italia dei lavoratori stranieri </vt:lpstr>
      <vt:lpstr>Programmazione dei flussi d’ingresso in Italia dei lavoratori stranieri </vt:lpstr>
      <vt:lpstr>Programmazione dei flussi d’ingresso in Italia dei lavoratori stranieri </vt:lpstr>
      <vt:lpstr>Programmazione dei flussi d’ingresso in Italia dei lavoratori stranieri </vt:lpstr>
      <vt:lpstr>Programmazione dei flussi d’ingresso in Italia dei lavoratori stranieri </vt:lpstr>
      <vt:lpstr>Programmazione dei flussi d’ingresso in Italia dei lavoratori stranieri </vt:lpstr>
      <vt:lpstr>Programmazione dei flussi d’ingresso in Italia dei lavoratori stranieri </vt:lpstr>
      <vt:lpstr>Programmazione dei flussi d’ingresso in Italia dei lavoratori stranieri </vt:lpstr>
      <vt:lpstr>Programmazione dei flussi d’ingresso in Italia dei lavoratori stranieri </vt:lpstr>
      <vt:lpstr>Programmazione dei flussi d’ingresso in Italia dei lavoratori stranieri </vt:lpstr>
      <vt:lpstr>Programmazione dei flussi d’ingresso in Italia dei lavoratori stranieri </vt:lpstr>
      <vt:lpstr>Programmazione dei flussi d’ingresso in Italia dei lavoratori stranieri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TITOLO SLIDE LOREM IPSUM SIT DOLOR</dc:title>
  <dc:creator>Cortese Mariantonietta</dc:creator>
  <cp:lastModifiedBy>rita serusi</cp:lastModifiedBy>
  <cp:revision>66</cp:revision>
  <dcterms:created xsi:type="dcterms:W3CDTF">2016-10-26T15:29:03Z</dcterms:created>
  <dcterms:modified xsi:type="dcterms:W3CDTF">2024-06-19T07:11:28Z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2016-10-26T00:00:00Z</vt:filetime>
  </property>
  <property fmtid="{D5CDD505-2E9C-101B-9397-08002B2CF9AE}" pid="3" name="Creator">
    <vt:lpwstr>Adobe InDesign CC 2015 (Macintosh)</vt:lpwstr>
  </property>
  <property fmtid="{D5CDD505-2E9C-101B-9397-08002B2CF9AE}" pid="4" name="LastSaved">
    <vt:filetime>2016-10-26T00:00:00Z</vt:filetime>
  </property>
  <property fmtid="{D5CDD505-2E9C-101B-9397-08002B2CF9AE}" pid="5" name="ContentTypeId">
    <vt:lpwstr>0x010100C39959708DFF63449357FA75C34F0CFD</vt:lpwstr>
  </property>
</Properties>
</file>